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18"/>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FACB6-BD5D-42DC-A893-AB0E71D6921C}" type="datetimeFigureOut">
              <a:rPr lang="en-US" smtClean="0"/>
              <a:pPr/>
              <a:t>7/15/2011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1E59F-2DD5-4186-88EA-6C772EC9C5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 used to aid the user includes high level metadata about each</a:t>
            </a:r>
            <a:r>
              <a:rPr lang="en-US" baseline="0" dirty="0" smtClean="0"/>
              <a:t> census including such items as who performed the census, when the data was collected, how it collected, the sample size and frame, response, etc. In addition descriptive information from IPUMS regarding the relationship of variables over time and across boundaries and specific question or instructional text is generally found in structured text files referenced by the database. The database contains detailed information on the variables, their source, description, structure, location, variable and category statistics, and links to external structured and unstructured documents.</a:t>
            </a:r>
            <a:endParaRPr lang="en-US" dirty="0"/>
          </a:p>
        </p:txBody>
      </p:sp>
      <p:sp>
        <p:nvSpPr>
          <p:cNvPr id="4" name="Slide Number Placeholder 3"/>
          <p:cNvSpPr>
            <a:spLocks noGrp="1"/>
          </p:cNvSpPr>
          <p:nvPr>
            <p:ph type="sldNum" sz="quarter" idx="10"/>
          </p:nvPr>
        </p:nvSpPr>
        <p:spPr/>
        <p:txBody>
          <a:bodyPr/>
          <a:lstStyle/>
          <a:p>
            <a:fld id="{CEE1E59F-2DD5-4186-88EA-6C772EC9C56C}"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E1E59F-2DD5-4186-88EA-6C772EC9C56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2011-07-20</a:t>
            </a:r>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W.L. Thomas</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31D7315-BD16-491E-8471-9114F0EC08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Footer Placeholder 4"/>
          <p:cNvSpPr>
            <a:spLocks noGrp="1"/>
          </p:cNvSpPr>
          <p:nvPr>
            <p:ph type="ftr" sz="quarter" idx="11"/>
          </p:nvPr>
        </p:nvSpPr>
        <p:spPr/>
        <p:txBody>
          <a:bodyPr/>
          <a:lstStyle/>
          <a:p>
            <a:r>
              <a:rPr lang="en-US" smtClean="0"/>
              <a:t>W.L. Thomas</a:t>
            </a:r>
            <a:endParaRPr lang="en-US"/>
          </a:p>
        </p:txBody>
      </p:sp>
      <p:sp>
        <p:nvSpPr>
          <p:cNvPr id="6" name="Slide Number Placeholder 5"/>
          <p:cNvSpPr>
            <a:spLocks noGrp="1"/>
          </p:cNvSpPr>
          <p:nvPr>
            <p:ph type="sldNum" sz="quarter" idx="12"/>
          </p:nvPr>
        </p:nvSpPr>
        <p:spPr/>
        <p:txBody>
          <a:bodyPr/>
          <a:lstStyle/>
          <a:p>
            <a:fld id="{631D7315-BD16-491E-8471-9114F0EC08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Footer Placeholder 4"/>
          <p:cNvSpPr>
            <a:spLocks noGrp="1"/>
          </p:cNvSpPr>
          <p:nvPr>
            <p:ph type="ftr" sz="quarter" idx="11"/>
          </p:nvPr>
        </p:nvSpPr>
        <p:spPr/>
        <p:txBody>
          <a:bodyPr/>
          <a:lstStyle/>
          <a:p>
            <a:r>
              <a:rPr lang="en-US" smtClean="0"/>
              <a:t>W.L. Thomas</a:t>
            </a:r>
            <a:endParaRPr lang="en-US"/>
          </a:p>
        </p:txBody>
      </p:sp>
      <p:sp>
        <p:nvSpPr>
          <p:cNvPr id="6" name="Slide Number Placeholder 5"/>
          <p:cNvSpPr>
            <a:spLocks noGrp="1"/>
          </p:cNvSpPr>
          <p:nvPr>
            <p:ph type="sldNum" sz="quarter" idx="12"/>
          </p:nvPr>
        </p:nvSpPr>
        <p:spPr/>
        <p:txBody>
          <a:bodyPr/>
          <a:lstStyle/>
          <a:p>
            <a:fld id="{631D7315-BD16-491E-8471-9114F0EC08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Footer Placeholder 4"/>
          <p:cNvSpPr>
            <a:spLocks noGrp="1"/>
          </p:cNvSpPr>
          <p:nvPr>
            <p:ph type="ftr" sz="quarter" idx="11"/>
          </p:nvPr>
        </p:nvSpPr>
        <p:spPr/>
        <p:txBody>
          <a:bodyPr/>
          <a:lstStyle/>
          <a:p>
            <a:r>
              <a:rPr lang="en-US" smtClean="0"/>
              <a:t>W.L. Thomas</a:t>
            </a:r>
            <a:endParaRPr lang="en-US"/>
          </a:p>
        </p:txBody>
      </p:sp>
      <p:sp>
        <p:nvSpPr>
          <p:cNvPr id="6" name="Slide Number Placeholder 5"/>
          <p:cNvSpPr>
            <a:spLocks noGrp="1"/>
          </p:cNvSpPr>
          <p:nvPr>
            <p:ph type="sldNum" sz="quarter" idx="12"/>
          </p:nvPr>
        </p:nvSpPr>
        <p:spPr/>
        <p:txBody>
          <a:bodyPr/>
          <a:lstStyle/>
          <a:p>
            <a:fld id="{631D7315-BD16-491E-8471-9114F0EC08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2011-07-20</a:t>
            </a:r>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W.L. Thomas</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31D7315-BD16-491E-8471-9114F0EC08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2011-07-20</a:t>
            </a:r>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
        <p:nvSpPr>
          <p:cNvPr id="7" name="Slide Number Placeholder 6"/>
          <p:cNvSpPr>
            <a:spLocks noGrp="1"/>
          </p:cNvSpPr>
          <p:nvPr>
            <p:ph type="sldNum" sz="quarter" idx="12"/>
          </p:nvPr>
        </p:nvSpPr>
        <p:spPr/>
        <p:txBody>
          <a:bodyPr/>
          <a:lstStyle/>
          <a:p>
            <a:fld id="{631D7315-BD16-491E-8471-9114F0EC08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2011-07-20</a:t>
            </a:r>
            <a:endParaRPr lang="en-US"/>
          </a:p>
        </p:txBody>
      </p:sp>
      <p:sp>
        <p:nvSpPr>
          <p:cNvPr id="8" name="Footer Placeholder 7"/>
          <p:cNvSpPr>
            <a:spLocks noGrp="1"/>
          </p:cNvSpPr>
          <p:nvPr>
            <p:ph type="ftr" sz="quarter" idx="11"/>
          </p:nvPr>
        </p:nvSpPr>
        <p:spPr/>
        <p:txBody>
          <a:bodyPr/>
          <a:lstStyle/>
          <a:p>
            <a:r>
              <a:rPr lang="en-US" smtClean="0"/>
              <a:t>W.L. Thomas</a:t>
            </a:r>
            <a:endParaRPr lang="en-US"/>
          </a:p>
        </p:txBody>
      </p:sp>
      <p:sp>
        <p:nvSpPr>
          <p:cNvPr id="9" name="Slide Number Placeholder 8"/>
          <p:cNvSpPr>
            <a:spLocks noGrp="1"/>
          </p:cNvSpPr>
          <p:nvPr>
            <p:ph type="sldNum" sz="quarter" idx="12"/>
          </p:nvPr>
        </p:nvSpPr>
        <p:spPr/>
        <p:txBody>
          <a:bodyPr/>
          <a:lstStyle/>
          <a:p>
            <a:fld id="{631D7315-BD16-491E-8471-9114F0EC08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2011-07-20</a:t>
            </a:r>
            <a:endParaRPr lang="en-US"/>
          </a:p>
        </p:txBody>
      </p:sp>
      <p:sp>
        <p:nvSpPr>
          <p:cNvPr id="3" name="Footer Placeholder 2"/>
          <p:cNvSpPr>
            <a:spLocks noGrp="1"/>
          </p:cNvSpPr>
          <p:nvPr>
            <p:ph type="ftr" sz="quarter" idx="11"/>
          </p:nvPr>
        </p:nvSpPr>
        <p:spPr/>
        <p:txBody>
          <a:bodyPr/>
          <a:lstStyle/>
          <a:p>
            <a:r>
              <a:rPr lang="en-US" smtClean="0"/>
              <a:t>W.L. Thomas</a:t>
            </a:r>
            <a:endParaRPr lang="en-US"/>
          </a:p>
        </p:txBody>
      </p:sp>
      <p:sp>
        <p:nvSpPr>
          <p:cNvPr id="4" name="Slide Number Placeholder 3"/>
          <p:cNvSpPr>
            <a:spLocks noGrp="1"/>
          </p:cNvSpPr>
          <p:nvPr>
            <p:ph type="sldNum" sz="quarter" idx="12"/>
          </p:nvPr>
        </p:nvSpPr>
        <p:spPr/>
        <p:txBody>
          <a:bodyPr/>
          <a:lstStyle/>
          <a:p>
            <a:fld id="{631D7315-BD16-491E-8471-9114F0EC08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2011-07-20</a:t>
            </a:r>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
        <p:nvSpPr>
          <p:cNvPr id="7" name="Slide Number Placeholder 6"/>
          <p:cNvSpPr>
            <a:spLocks noGrp="1"/>
          </p:cNvSpPr>
          <p:nvPr>
            <p:ph type="sldNum" sz="quarter" idx="12"/>
          </p:nvPr>
        </p:nvSpPr>
        <p:spPr/>
        <p:txBody>
          <a:bodyPr/>
          <a:lstStyle/>
          <a:p>
            <a:fld id="{631D7315-BD16-491E-8471-9114F0EC08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2011-07-20</a:t>
            </a:r>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
        <p:nvSpPr>
          <p:cNvPr id="7" name="Slide Number Placeholder 6"/>
          <p:cNvSpPr>
            <a:spLocks noGrp="1"/>
          </p:cNvSpPr>
          <p:nvPr>
            <p:ph type="sldNum" sz="quarter" idx="12"/>
          </p:nvPr>
        </p:nvSpPr>
        <p:spPr/>
        <p:txBody>
          <a:bodyPr/>
          <a:lstStyle/>
          <a:p>
            <a:fld id="{631D7315-BD16-491E-8471-9114F0EC08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smtClean="0"/>
              <a:t>2011-07-20</a:t>
            </a: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W.L. Thomas</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31D7315-BD16-491E-8471-9114F0EC08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a:bodyPr>
          <a:lstStyle/>
          <a:p>
            <a:r>
              <a:rPr lang="en-US" b="1" dirty="0"/>
              <a:t>IPUMS to IHSN: </a:t>
            </a:r>
            <a:r>
              <a:rPr lang="en-US" b="1" dirty="0" smtClean="0"/>
              <a:t/>
            </a:r>
            <a:br>
              <a:rPr lang="en-US" b="1" dirty="0" smtClean="0"/>
            </a:br>
            <a:r>
              <a:rPr lang="en-US" b="1" dirty="0" smtClean="0"/>
              <a:t>Leveraging </a:t>
            </a:r>
            <a:r>
              <a:rPr lang="en-US" b="1" dirty="0"/>
              <a:t>structured </a:t>
            </a:r>
            <a:r>
              <a:rPr lang="en-US" b="1" dirty="0" smtClean="0"/>
              <a:t>metadata</a:t>
            </a:r>
            <a:br>
              <a:rPr lang="en-US" b="1" dirty="0" smtClean="0"/>
            </a:br>
            <a:r>
              <a:rPr lang="en-US" b="1" dirty="0" smtClean="0"/>
              <a:t> </a:t>
            </a:r>
            <a:r>
              <a:rPr lang="en-US" b="1" dirty="0"/>
              <a:t>for discovering </a:t>
            </a:r>
            <a:r>
              <a:rPr lang="en-US" b="1" dirty="0" smtClean="0"/>
              <a:t>multi-national </a:t>
            </a:r>
            <a:r>
              <a:rPr lang="en-US" b="1" dirty="0"/>
              <a:t>census </a:t>
            </a:r>
            <a:r>
              <a:rPr lang="en-US" b="1" dirty="0" smtClean="0"/>
              <a:t>and survey data</a:t>
            </a:r>
            <a:endParaRPr lang="en-US" dirty="0"/>
          </a:p>
        </p:txBody>
      </p:sp>
      <p:sp>
        <p:nvSpPr>
          <p:cNvPr id="3" name="Subtitle 2"/>
          <p:cNvSpPr>
            <a:spLocks noGrp="1"/>
          </p:cNvSpPr>
          <p:nvPr>
            <p:ph type="subTitle" idx="1"/>
          </p:nvPr>
        </p:nvSpPr>
        <p:spPr>
          <a:xfrm>
            <a:off x="1143000" y="3810000"/>
            <a:ext cx="7010400" cy="990600"/>
          </a:xfrm>
        </p:spPr>
        <p:txBody>
          <a:bodyPr>
            <a:normAutofit fontScale="70000" lnSpcReduction="20000"/>
          </a:bodyPr>
          <a:lstStyle/>
          <a:p>
            <a:r>
              <a:rPr lang="en-US" dirty="0" smtClean="0"/>
              <a:t>Wendy L. Thomas</a:t>
            </a:r>
          </a:p>
          <a:p>
            <a:r>
              <a:rPr lang="en-US" dirty="0" smtClean="0"/>
              <a:t>4</a:t>
            </a:r>
            <a:r>
              <a:rPr lang="en-US" baseline="30000" dirty="0" smtClean="0"/>
              <a:t>th</a:t>
            </a:r>
            <a:r>
              <a:rPr lang="en-US" dirty="0" smtClean="0"/>
              <a:t> Conference of the European Survey Research Association (ESRA)</a:t>
            </a:r>
          </a:p>
          <a:p>
            <a:r>
              <a:rPr lang="en-US" dirty="0" smtClean="0"/>
              <a:t>Session 2.10 </a:t>
            </a:r>
            <a:r>
              <a:rPr lang="en-US" dirty="0"/>
              <a:t>The role and benefit of structured metadata in survey research II</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IPUMS Process: Creating the Database</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dirty="0" smtClean="0"/>
              <a:t>W.L. Thomas</a:t>
            </a:r>
            <a:endParaRPr lang="en-US" dirty="0"/>
          </a:p>
        </p:txBody>
      </p:sp>
      <p:sp>
        <p:nvSpPr>
          <p:cNvPr id="5" name="Slide Number Placeholder 4"/>
          <p:cNvSpPr>
            <a:spLocks noGrp="1"/>
          </p:cNvSpPr>
          <p:nvPr>
            <p:ph type="sldNum" sz="quarter" idx="12"/>
          </p:nvPr>
        </p:nvSpPr>
        <p:spPr/>
        <p:txBody>
          <a:bodyPr/>
          <a:lstStyle/>
          <a:p>
            <a:fld id="{631D7315-BD16-491E-8471-9114F0EC082B}" type="slidenum">
              <a:rPr lang="en-US" smtClean="0"/>
              <a:pPr/>
              <a:t>10</a:t>
            </a:fld>
            <a:endParaRPr lang="en-US"/>
          </a:p>
        </p:txBody>
      </p:sp>
      <p:sp>
        <p:nvSpPr>
          <p:cNvPr id="6" name="Content Placeholder 5"/>
          <p:cNvSpPr>
            <a:spLocks noGrp="1"/>
          </p:cNvSpPr>
          <p:nvPr>
            <p:ph sz="quarter" idx="1"/>
          </p:nvPr>
        </p:nvSpPr>
        <p:spPr/>
        <p:txBody>
          <a:bodyPr>
            <a:normAutofit/>
          </a:bodyPr>
          <a:lstStyle/>
          <a:p>
            <a:r>
              <a:rPr lang="en-US" dirty="0" smtClean="0"/>
              <a:t>STEP 1:  Incoming data and metadata</a:t>
            </a:r>
          </a:p>
          <a:p>
            <a:pPr lvl="1"/>
            <a:r>
              <a:rPr lang="en-US" dirty="0" smtClean="0"/>
              <a:t>Prepare data for entry into IPUMS harmonization process and database</a:t>
            </a:r>
          </a:p>
          <a:p>
            <a:r>
              <a:rPr lang="en-US" dirty="0" smtClean="0"/>
              <a:t>STEP 2:  Intermediary data and metadata</a:t>
            </a:r>
          </a:p>
          <a:p>
            <a:pPr lvl="1"/>
            <a:r>
              <a:rPr lang="en-US" dirty="0" smtClean="0"/>
              <a:t>Clean and restrict for confidentiality</a:t>
            </a:r>
          </a:p>
          <a:p>
            <a:pPr lvl="1"/>
            <a:r>
              <a:rPr lang="en-US" dirty="0" smtClean="0"/>
              <a:t>Harmonize</a:t>
            </a:r>
          </a:p>
          <a:p>
            <a:pPr lvl="1"/>
            <a:r>
              <a:rPr lang="en-US" dirty="0" smtClean="0"/>
              <a:t>Establish metadata links</a:t>
            </a:r>
          </a:p>
          <a:p>
            <a:r>
              <a:rPr lang="en-US" dirty="0" smtClean="0">
                <a:solidFill>
                  <a:srgbClr val="FF0000"/>
                </a:solidFill>
              </a:rPr>
              <a:t>STEP 3:  IPUMS</a:t>
            </a:r>
          </a:p>
        </p:txBody>
      </p:sp>
      <p:sp>
        <p:nvSpPr>
          <p:cNvPr id="7" name="Content Placeholder 6"/>
          <p:cNvSpPr>
            <a:spLocks noGrp="1"/>
          </p:cNvSpPr>
          <p:nvPr>
            <p:ph sz="quarter" idx="2"/>
          </p:nvPr>
        </p:nvSpPr>
        <p:spPr/>
        <p:txBody>
          <a:bodyPr>
            <a:normAutofit/>
          </a:bodyPr>
          <a:lstStyle/>
          <a:p>
            <a:pPr lvl="1"/>
            <a:r>
              <a:rPr lang="en-US" dirty="0" smtClean="0"/>
              <a:t>Clean, confidential, harmonized data</a:t>
            </a:r>
          </a:p>
          <a:p>
            <a:pPr lvl="1"/>
            <a:r>
              <a:rPr lang="en-US" dirty="0" smtClean="0"/>
              <a:t>Metadata includes links to original data, questions, instructions, and transformation processes</a:t>
            </a:r>
          </a:p>
          <a:p>
            <a:pPr lvl="1"/>
            <a:r>
              <a:rPr lang="en-US" dirty="0" smtClean="0"/>
              <a:t>Original data structures have not been retained in the database, includes only the cleaned, restricted content and harmonized variables created by IPUMS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Process Constraints</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11</a:t>
            </a:fld>
            <a:endParaRPr lang="en-US"/>
          </a:p>
        </p:txBody>
      </p:sp>
      <p:sp>
        <p:nvSpPr>
          <p:cNvPr id="9" name="Content Placeholder 8"/>
          <p:cNvSpPr>
            <a:spLocks noGrp="1"/>
          </p:cNvSpPr>
          <p:nvPr>
            <p:ph sz="quarter" idx="1"/>
          </p:nvPr>
        </p:nvSpPr>
        <p:spPr/>
        <p:txBody>
          <a:bodyPr/>
          <a:lstStyle/>
          <a:p>
            <a:r>
              <a:rPr lang="en-US" dirty="0" smtClean="0"/>
              <a:t>Working from the IPUMS database we were only able to construct microdata from STEP 2 and STEP 3</a:t>
            </a:r>
          </a:p>
          <a:p>
            <a:pPr lvl="1"/>
            <a:r>
              <a:rPr lang="en-US" dirty="0" smtClean="0"/>
              <a:t>Linking back to original metadata and data structure would require individualized processing (entry and linking)</a:t>
            </a:r>
          </a:p>
          <a:p>
            <a:r>
              <a:rPr lang="en-US" dirty="0" smtClean="0"/>
              <a:t>Had we been able to construct metadata for STEP 1 it would not have been IHSN Microdata Toolkit compatible, just DDI-Codebook compatible</a:t>
            </a:r>
          </a:p>
          <a:p>
            <a:pPr lvl="1"/>
            <a:r>
              <a:rPr lang="en-US" dirty="0" smtClean="0"/>
              <a:t>Linking information held as file names</a:t>
            </a:r>
          </a:p>
          <a:p>
            <a:pPr lvl="1"/>
            <a:r>
              <a:rPr lang="en-US" dirty="0" smtClean="0"/>
              <a:t>Alphabetic codes</a:t>
            </a:r>
          </a:p>
          <a:p>
            <a:pPr lvl="1"/>
            <a:r>
              <a:rPr lang="en-US" dirty="0" smtClean="0"/>
              <a:t>Person records only (households required construction)</a:t>
            </a:r>
          </a:p>
          <a:p>
            <a:pPr lvl="1"/>
            <a:r>
              <a:rPr lang="en-US" dirty="0" smtClean="0"/>
              <a:t>Multi-record relational data base structures for data</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12</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Modified products delivered</a:t>
            </a:r>
          </a:p>
          <a:p>
            <a:r>
              <a:rPr lang="en-US" dirty="0" smtClean="0"/>
              <a:t>Within 24 hours of submission, all metadata files were loaded into the IHSN NADA based catalog and were searchable down to the variable level in that system</a:t>
            </a:r>
          </a:p>
          <a:p>
            <a:r>
              <a:rPr lang="en-US" dirty="0" smtClean="0"/>
              <a:t>The MPC is now capable of creating DDI/IHSN/NESSTAR compatible codebooks for all extracts on all microdata systems</a:t>
            </a:r>
          </a:p>
          <a:p>
            <a:r>
              <a:rPr lang="en-US" dirty="0" smtClean="0"/>
              <a:t>Countries can create full extracts of their census data to match the intermediary structure (household/person record) found in the metadata, import it to the Microdata Toolkit and explore or create desired output easily</a:t>
            </a:r>
          </a:p>
          <a:p>
            <a:r>
              <a:rPr lang="en-US" dirty="0" smtClean="0"/>
              <a:t>Countries can easily compare or create products from the harmonized data from their country or download additional data from the IPUMS International system for cross-national comparison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Insights</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13</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The IPUMS database captured all required metadata elements either directly or in related structured files</a:t>
            </a:r>
          </a:p>
          <a:p>
            <a:pPr lvl="1"/>
            <a:r>
              <a:rPr lang="en-US" dirty="0" smtClean="0"/>
              <a:t>More information should be moved to the database</a:t>
            </a:r>
          </a:p>
          <a:p>
            <a:pPr lvl="1"/>
            <a:r>
              <a:rPr lang="en-US" dirty="0" smtClean="0"/>
              <a:t>Informational items that could be structured (i.e., dates) should have both unstructured and structured content</a:t>
            </a:r>
          </a:p>
          <a:p>
            <a:pPr lvl="1"/>
            <a:r>
              <a:rPr lang="en-US" dirty="0" smtClean="0"/>
              <a:t>Database should be expanded to capture input structures and retain the full process metadata from Step 1 to Step 3 (for curation as well as process purposes)</a:t>
            </a:r>
          </a:p>
          <a:p>
            <a:pPr lvl="1"/>
            <a:r>
              <a:rPr lang="en-US" dirty="0" smtClean="0"/>
              <a:t>Simplifies the shift to DDI Lifecycle output by simple addition of comparative information</a:t>
            </a:r>
          </a:p>
          <a:p>
            <a:r>
              <a:rPr lang="en-US" dirty="0" smtClean="0"/>
              <a:t>The IHSN Microdata Toolkit is limited in its ability to support legacy data and legacy data systems on the ground</a:t>
            </a:r>
          </a:p>
          <a:p>
            <a:pPr lvl="1"/>
            <a:r>
              <a:rPr lang="en-US" dirty="0" smtClean="0"/>
              <a:t>Most limitations are due to software rather than standards constraints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and Process Metadata</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14</a:t>
            </a:fld>
            <a:endParaRPr lang="en-US"/>
          </a:p>
        </p:txBody>
      </p:sp>
      <p:sp>
        <p:nvSpPr>
          <p:cNvPr id="6" name="Content Placeholder 5"/>
          <p:cNvSpPr>
            <a:spLocks noGrp="1"/>
          </p:cNvSpPr>
          <p:nvPr>
            <p:ph sz="quarter" idx="1"/>
          </p:nvPr>
        </p:nvSpPr>
        <p:spPr/>
        <p:txBody>
          <a:bodyPr/>
          <a:lstStyle/>
          <a:p>
            <a:r>
              <a:rPr lang="en-US" dirty="0" smtClean="0"/>
              <a:t>IPUMS, like most metadata databases, contains the majority of required objects for supporting distribution metadata in a DDI format (codebook or lifecycle)</a:t>
            </a:r>
          </a:p>
          <a:p>
            <a:r>
              <a:rPr lang="en-US" dirty="0" smtClean="0"/>
              <a:t>The process of mapping to a detailed standard </a:t>
            </a:r>
            <a:r>
              <a:rPr lang="en-US" dirty="0" smtClean="0"/>
              <a:t>raised specific </a:t>
            </a:r>
            <a:r>
              <a:rPr lang="en-US" dirty="0" smtClean="0"/>
              <a:t>issues and </a:t>
            </a:r>
            <a:r>
              <a:rPr lang="en-US" dirty="0" smtClean="0"/>
              <a:t>highlighted possible </a:t>
            </a:r>
            <a:r>
              <a:rPr lang="en-US" dirty="0" smtClean="0"/>
              <a:t>improvements to the database content and structure</a:t>
            </a:r>
          </a:p>
          <a:p>
            <a:r>
              <a:rPr lang="en-US" dirty="0" smtClean="0"/>
              <a:t>Brought to light the need to capture more metadata at an earlier point in the process. </a:t>
            </a:r>
          </a:p>
          <a:p>
            <a:pPr lvl="1"/>
            <a:r>
              <a:rPr lang="en-US" dirty="0" smtClean="0"/>
              <a:t>Metadata produced outside the database structure was lost</a:t>
            </a:r>
          </a:p>
          <a:p>
            <a:pPr lvl="1"/>
            <a:r>
              <a:rPr lang="en-US" dirty="0" smtClean="0"/>
              <a:t>Object level version control was missing so intermediary content was lost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15</a:t>
            </a:fld>
            <a:endParaRPr lang="en-US"/>
          </a:p>
        </p:txBody>
      </p:sp>
      <p:sp>
        <p:nvSpPr>
          <p:cNvPr id="6" name="Content Placeholder 5"/>
          <p:cNvSpPr>
            <a:spLocks noGrp="1"/>
          </p:cNvSpPr>
          <p:nvPr>
            <p:ph sz="quarter" idx="1"/>
          </p:nvPr>
        </p:nvSpPr>
        <p:spPr/>
        <p:txBody>
          <a:bodyPr>
            <a:normAutofit fontScale="92500"/>
          </a:bodyPr>
          <a:lstStyle/>
          <a:p>
            <a:r>
              <a:rPr lang="en-US" dirty="0" smtClean="0"/>
              <a:t>The ability to create distribution metadata in a standard format increases utility for users, provides new product options, provides easy means of populating external catalogs</a:t>
            </a:r>
          </a:p>
          <a:p>
            <a:r>
              <a:rPr lang="en-US" dirty="0" smtClean="0"/>
              <a:t>The process of mapping to a well formed standard provides an opportunity for content and process improvement</a:t>
            </a:r>
          </a:p>
          <a:p>
            <a:r>
              <a:rPr lang="en-US" dirty="0" smtClean="0"/>
              <a:t>Capture of incoming metadata is critical to shifting from a distribution metadata structure to a process metadata structure</a:t>
            </a:r>
          </a:p>
          <a:p>
            <a:r>
              <a:rPr lang="en-US" dirty="0" smtClean="0"/>
              <a:t>Process structures not only can capture the development of the data within the system but can be used to drive the process and data and metadata checks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16</a:t>
            </a:fld>
            <a:endParaRPr lang="en-US"/>
          </a:p>
        </p:txBody>
      </p:sp>
      <p:sp>
        <p:nvSpPr>
          <p:cNvPr id="6" name="Content Placeholder 5"/>
          <p:cNvSpPr>
            <a:spLocks noGrp="1"/>
          </p:cNvSpPr>
          <p:nvPr>
            <p:ph sz="quarter" idx="1"/>
          </p:nvPr>
        </p:nvSpPr>
        <p:spPr/>
        <p:txBody>
          <a:bodyPr/>
          <a:lstStyle/>
          <a:p>
            <a:r>
              <a:rPr lang="en-US" dirty="0" smtClean="0"/>
              <a:t>Wendy Thomas – Project manager</a:t>
            </a:r>
          </a:p>
          <a:p>
            <a:pPr lvl="1"/>
            <a:r>
              <a:rPr lang="en-US" dirty="0" smtClean="0"/>
              <a:t>wlt@umn.edu</a:t>
            </a:r>
          </a:p>
          <a:p>
            <a:pPr lvl="1"/>
            <a:endParaRPr lang="en-US" dirty="0" smtClean="0"/>
          </a:p>
          <a:p>
            <a:r>
              <a:rPr lang="en-US" dirty="0" smtClean="0"/>
              <a:t>Benjamin </a:t>
            </a:r>
            <a:r>
              <a:rPr lang="en-US" dirty="0" err="1" smtClean="0"/>
              <a:t>Youngdahl</a:t>
            </a:r>
            <a:r>
              <a:rPr lang="en-US" dirty="0" smtClean="0"/>
              <a:t> – Programmer</a:t>
            </a:r>
          </a:p>
          <a:p>
            <a:pPr lvl="1"/>
            <a:r>
              <a:rPr lang="en-US" dirty="0" smtClean="0"/>
              <a:t>beny@umn.edu</a:t>
            </a:r>
          </a:p>
          <a:p>
            <a:pPr lvl="1"/>
            <a:endParaRPr lang="en-US" dirty="0" smtClean="0"/>
          </a:p>
          <a:p>
            <a:pPr lvl="1">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457200" y="1295400"/>
            <a:ext cx="8229600" cy="4830763"/>
          </a:xfrm>
        </p:spPr>
        <p:txBody>
          <a:bodyPr>
            <a:normAutofit fontScale="85000" lnSpcReduction="20000"/>
          </a:bodyPr>
          <a:lstStyle/>
          <a:p>
            <a:r>
              <a:rPr lang="en-US" dirty="0" smtClean="0"/>
              <a:t>The Project:</a:t>
            </a:r>
          </a:p>
          <a:p>
            <a:pPr lvl="1"/>
            <a:r>
              <a:rPr lang="en-US" dirty="0" smtClean="0"/>
              <a:t>Creation of DDI compliant metadata from the contents of a proprietary database </a:t>
            </a:r>
          </a:p>
          <a:p>
            <a:pPr lvl="1"/>
            <a:r>
              <a:rPr lang="en-US" dirty="0" smtClean="0"/>
              <a:t>Project for the World Bank supported by funding from PARIS21</a:t>
            </a:r>
          </a:p>
          <a:p>
            <a:r>
              <a:rPr lang="en-US" dirty="0" smtClean="0"/>
              <a:t>The Source:</a:t>
            </a:r>
          </a:p>
          <a:p>
            <a:pPr lvl="1"/>
            <a:r>
              <a:rPr lang="en-US" dirty="0" smtClean="0"/>
              <a:t>IPUMS International database of metadata</a:t>
            </a:r>
          </a:p>
          <a:p>
            <a:r>
              <a:rPr lang="en-US" dirty="0" smtClean="0"/>
              <a:t>The Target:</a:t>
            </a:r>
          </a:p>
          <a:p>
            <a:pPr lvl="1"/>
            <a:r>
              <a:rPr lang="en-US" dirty="0" smtClean="0"/>
              <a:t>IHSN Microdata Toolkit [DDI Codebook based]</a:t>
            </a:r>
          </a:p>
          <a:p>
            <a:r>
              <a:rPr lang="en-US" dirty="0" smtClean="0"/>
              <a:t>The Process:</a:t>
            </a:r>
          </a:p>
          <a:p>
            <a:pPr lvl="1"/>
            <a:r>
              <a:rPr lang="en-US" dirty="0" smtClean="0"/>
              <a:t>Mapping a proprietary database to DDI Codebook standard</a:t>
            </a:r>
          </a:p>
          <a:p>
            <a:r>
              <a:rPr lang="en-US" dirty="0" smtClean="0"/>
              <a:t>The Results:</a:t>
            </a:r>
          </a:p>
          <a:p>
            <a:pPr lvl="1"/>
            <a:r>
              <a:rPr lang="en-US" dirty="0" smtClean="0"/>
              <a:t>Identification of improvements for IPUMS</a:t>
            </a:r>
          </a:p>
          <a:p>
            <a:pPr lvl="1"/>
            <a:r>
              <a:rPr lang="en-US" dirty="0" smtClean="0"/>
              <a:t>Limitations of ISHN Microdata Toolkit not attributable to DDI</a:t>
            </a:r>
          </a:p>
          <a:p>
            <a:pPr lvl="1"/>
            <a:r>
              <a:rPr lang="en-US" dirty="0" smtClean="0"/>
              <a:t>Limitations of distribution metadata for supporting on-the-ground processes</a:t>
            </a:r>
          </a:p>
          <a:p>
            <a:pPr lvl="1"/>
            <a:endParaRPr lang="en-US" dirty="0"/>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sz="quarter" idx="1"/>
          </p:nvPr>
        </p:nvSpPr>
        <p:spPr/>
        <p:txBody>
          <a:bodyPr>
            <a:normAutofit/>
          </a:bodyPr>
          <a:lstStyle/>
          <a:p>
            <a:r>
              <a:rPr lang="en-US" dirty="0" smtClean="0"/>
              <a:t>The project was to extract metadata from the IPUMS database system and to create IHSN Microdata Toolkit compatible metadata for the original data files and for the IPUMS extracts of data for developing countries.</a:t>
            </a:r>
          </a:p>
          <a:p>
            <a:r>
              <a:rPr lang="en-US" dirty="0" smtClean="0"/>
              <a:t>IPUMS contains metadata and data for 106 censuses from developing countries world wide</a:t>
            </a:r>
          </a:p>
          <a:p>
            <a:r>
              <a:rPr lang="en-US" dirty="0" smtClean="0"/>
              <a:t>Goals:</a:t>
            </a:r>
          </a:p>
          <a:p>
            <a:pPr lvl="1"/>
            <a:r>
              <a:rPr lang="en-US" dirty="0" smtClean="0"/>
              <a:t>Facilitate access to existing full data sets within the IPUMS member country</a:t>
            </a:r>
          </a:p>
          <a:p>
            <a:pPr lvl="1"/>
            <a:r>
              <a:rPr lang="en-US" dirty="0" smtClean="0"/>
              <a:t>Populate a number of microdata catalogs based on NADA</a:t>
            </a:r>
          </a:p>
          <a:p>
            <a:endParaRPr lang="en-US" dirty="0"/>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Public Use Microdata Series, International</a:t>
            </a:r>
            <a:endParaRPr lang="en-US" dirty="0"/>
          </a:p>
        </p:txBody>
      </p:sp>
      <p:sp>
        <p:nvSpPr>
          <p:cNvPr id="3" name="Content Placeholder 2"/>
          <p:cNvSpPr>
            <a:spLocks noGrp="1"/>
          </p:cNvSpPr>
          <p:nvPr>
            <p:ph sz="quarter" idx="1"/>
          </p:nvPr>
        </p:nvSpPr>
        <p:spPr/>
        <p:txBody>
          <a:bodyPr>
            <a:normAutofit/>
          </a:bodyPr>
          <a:lstStyle/>
          <a:p>
            <a:r>
              <a:rPr lang="en-US" dirty="0" smtClean="0"/>
              <a:t>Census microdata for social and economic research (62 countries, 185 censuses, 397 million person records)</a:t>
            </a:r>
          </a:p>
          <a:p>
            <a:r>
              <a:rPr lang="en-US" dirty="0" smtClean="0"/>
              <a:t>IPUMS-International is a project dedicated to collecting and distributing census microdata from around the world. Its purpose is to:</a:t>
            </a:r>
          </a:p>
          <a:p>
            <a:pPr lvl="1"/>
            <a:r>
              <a:rPr lang="en-US" dirty="0" smtClean="0"/>
              <a:t>Collect and preserve data and documentation</a:t>
            </a:r>
          </a:p>
          <a:p>
            <a:pPr lvl="1"/>
            <a:r>
              <a:rPr lang="en-US" dirty="0" smtClean="0"/>
              <a:t>Harmonize data</a:t>
            </a:r>
          </a:p>
          <a:p>
            <a:pPr lvl="1"/>
            <a:r>
              <a:rPr lang="en-US" dirty="0" smtClean="0"/>
              <a:t>Disseminate the data to registered researchers at no cost</a:t>
            </a:r>
          </a:p>
          <a:p>
            <a:r>
              <a:rPr lang="en-US" dirty="0" smtClean="0"/>
              <a:t>https://international.ipums.org/international/</a:t>
            </a:r>
            <a:endParaRPr lang="en-US" dirty="0"/>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IPUMS Metadata</a:t>
            </a:r>
            <a:endParaRPr lang="en-US" dirty="0"/>
          </a:p>
        </p:txBody>
      </p:sp>
      <p:sp>
        <p:nvSpPr>
          <p:cNvPr id="3" name="Content Placeholder 2"/>
          <p:cNvSpPr>
            <a:spLocks noGrp="1"/>
          </p:cNvSpPr>
          <p:nvPr>
            <p:ph sz="quarter" idx="1"/>
          </p:nvPr>
        </p:nvSpPr>
        <p:spPr/>
        <p:txBody>
          <a:bodyPr/>
          <a:lstStyle/>
          <a:p>
            <a:r>
              <a:rPr lang="en-US" dirty="0" smtClean="0"/>
              <a:t>Extensive, detailed metadata held as original documents, structured text files, and structured database</a:t>
            </a:r>
          </a:p>
          <a:p>
            <a:r>
              <a:rPr lang="en-US" dirty="0" smtClean="0"/>
              <a:t>Basic division is between metadata to:</a:t>
            </a:r>
          </a:p>
          <a:p>
            <a:pPr lvl="1"/>
            <a:r>
              <a:rPr lang="en-US" dirty="0" smtClean="0"/>
              <a:t>Inform the user</a:t>
            </a:r>
          </a:p>
          <a:p>
            <a:pPr lvl="1"/>
            <a:r>
              <a:rPr lang="en-US" dirty="0" smtClean="0"/>
              <a:t>Drive the harmonization and/or search and extraction engine</a:t>
            </a:r>
          </a:p>
          <a:p>
            <a:r>
              <a:rPr lang="en-US" dirty="0" smtClean="0"/>
              <a:t>Retains the original metadata for all </a:t>
            </a:r>
            <a:r>
              <a:rPr lang="en-US" dirty="0" smtClean="0"/>
              <a:t>included original variables:</a:t>
            </a:r>
            <a:endParaRPr lang="en-US" dirty="0" smtClean="0"/>
          </a:p>
          <a:p>
            <a:pPr lvl="1"/>
            <a:r>
              <a:rPr lang="en-US" dirty="0" smtClean="0"/>
              <a:t>Description</a:t>
            </a:r>
          </a:p>
          <a:p>
            <a:pPr lvl="1"/>
            <a:r>
              <a:rPr lang="en-US" dirty="0" smtClean="0"/>
              <a:t>Source </a:t>
            </a:r>
            <a:r>
              <a:rPr lang="en-US" dirty="0" smtClean="0"/>
              <a:t>Question</a:t>
            </a:r>
            <a:endParaRPr lang="en-US" dirty="0" smtClean="0"/>
          </a:p>
          <a:p>
            <a:pPr lvl="1"/>
            <a:r>
              <a:rPr lang="en-US" dirty="0" smtClean="0"/>
              <a:t>Enumerator Instructions</a:t>
            </a:r>
          </a:p>
          <a:p>
            <a:r>
              <a:rPr lang="en-US" dirty="0" smtClean="0"/>
              <a:t>Adds information on harmonization process and variables</a:t>
            </a:r>
            <a:endParaRPr lang="en-US" dirty="0"/>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IHSN Microdata Toolkit</a:t>
            </a:r>
            <a:endParaRPr lang="en-US" dirty="0"/>
          </a:p>
        </p:txBody>
      </p:sp>
      <p:sp>
        <p:nvSpPr>
          <p:cNvPr id="3" name="Content Placeholder 2"/>
          <p:cNvSpPr>
            <a:spLocks noGrp="1"/>
          </p:cNvSpPr>
          <p:nvPr>
            <p:ph sz="quarter" idx="1"/>
          </p:nvPr>
        </p:nvSpPr>
        <p:spPr/>
        <p:txBody>
          <a:bodyPr>
            <a:normAutofit/>
          </a:bodyPr>
          <a:lstStyle/>
          <a:p>
            <a:r>
              <a:rPr lang="en-US" dirty="0" smtClean="0"/>
              <a:t>Developed by the World Bank Data Group for the IHSN to promote the adoption of international standards and best practices for microdata documentation, dissemination and preservation.</a:t>
            </a:r>
          </a:p>
          <a:p>
            <a:r>
              <a:rPr lang="en-US" dirty="0" smtClean="0"/>
              <a:t>Consists of 3 modules</a:t>
            </a:r>
          </a:p>
          <a:p>
            <a:pPr lvl="1"/>
            <a:r>
              <a:rPr lang="en-US" b="1" dirty="0" smtClean="0"/>
              <a:t>Microdata Editor: </a:t>
            </a:r>
            <a:r>
              <a:rPr lang="en-US" i="1" dirty="0" smtClean="0"/>
              <a:t>Documents using DDI-Codebook and Dublin Core standards</a:t>
            </a:r>
          </a:p>
          <a:p>
            <a:pPr lvl="1"/>
            <a:r>
              <a:rPr lang="en-US" b="1" dirty="0" smtClean="0"/>
              <a:t>Explorer: </a:t>
            </a:r>
            <a:r>
              <a:rPr lang="en-US" i="1" dirty="0" smtClean="0"/>
              <a:t>Views metadata and exports to common formats</a:t>
            </a:r>
          </a:p>
          <a:p>
            <a:pPr lvl="1"/>
            <a:r>
              <a:rPr lang="en-US" b="1" dirty="0" smtClean="0"/>
              <a:t>CD-ROM Builder: </a:t>
            </a:r>
            <a:r>
              <a:rPr lang="en-US" i="1" dirty="0" smtClean="0"/>
              <a:t>Create user-friendly CD-ROM and web products </a:t>
            </a:r>
          </a:p>
          <a:p>
            <a:r>
              <a:rPr lang="en-US" dirty="0" smtClean="0"/>
              <a:t>http://ihsn.org/home/index.php?q=tools/toolkit</a:t>
            </a:r>
          </a:p>
          <a:p>
            <a:endParaRPr lang="en-US" dirty="0"/>
          </a:p>
        </p:txBody>
      </p:sp>
      <p:sp>
        <p:nvSpPr>
          <p:cNvPr id="4" name="Date Placeholder 3"/>
          <p:cNvSpPr>
            <a:spLocks noGrp="1"/>
          </p:cNvSpPr>
          <p:nvPr>
            <p:ph type="dt" sz="half" idx="10"/>
          </p:nvPr>
        </p:nvSpPr>
        <p:spPr/>
        <p:txBody>
          <a:bodyPr/>
          <a:lstStyle/>
          <a:p>
            <a:r>
              <a:rPr lang="en-US" smtClean="0"/>
              <a:t>2011-07-20</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W.L. Thomas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smtClean="0"/>
              <a:t>W.L. Thomas</a:t>
            </a:r>
            <a:endParaRPr lang="en-US"/>
          </a:p>
        </p:txBody>
      </p:sp>
      <p:sp>
        <p:nvSpPr>
          <p:cNvPr id="5" name="Slide Number Placeholder 4"/>
          <p:cNvSpPr>
            <a:spLocks noGrp="1"/>
          </p:cNvSpPr>
          <p:nvPr>
            <p:ph type="sldNum" sz="quarter" idx="12"/>
          </p:nvPr>
        </p:nvSpPr>
        <p:spPr/>
        <p:txBody>
          <a:bodyPr/>
          <a:lstStyle/>
          <a:p>
            <a:fld id="{631D7315-BD16-491E-8471-9114F0EC082B}" type="slidenum">
              <a:rPr lang="en-US" smtClean="0"/>
              <a:pPr/>
              <a:t>7</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The project focused on metadata within the IPUMS database system which could be mapped out to generate a IHSN Microdata Toolkit compatible set of metadata</a:t>
            </a:r>
          </a:p>
          <a:p>
            <a:r>
              <a:rPr lang="en-US" dirty="0" smtClean="0"/>
              <a:t>The desired output consisted of </a:t>
            </a:r>
          </a:p>
          <a:p>
            <a:pPr lvl="1"/>
            <a:r>
              <a:rPr lang="en-US" dirty="0" smtClean="0"/>
              <a:t>A set of Dublin Core descriptions of related technical documents and copies of those documents</a:t>
            </a:r>
          </a:p>
          <a:p>
            <a:pPr lvl="1"/>
            <a:r>
              <a:rPr lang="en-US" dirty="0" smtClean="0"/>
              <a:t>A set of metadata for the original country data</a:t>
            </a:r>
          </a:p>
          <a:p>
            <a:pPr lvl="1"/>
            <a:r>
              <a:rPr lang="en-US" dirty="0" smtClean="0"/>
              <a:t>A set of metadata and data for the content of the public extract system (harmonized and country specific variables)</a:t>
            </a:r>
          </a:p>
          <a:p>
            <a:r>
              <a:rPr lang="en-US" dirty="0" smtClean="0"/>
              <a:t>All outputs would be delivered to the country NSO for their use</a:t>
            </a:r>
          </a:p>
          <a:p>
            <a:r>
              <a:rPr lang="en-US" dirty="0" smtClean="0"/>
              <a:t>Metadata content and document copies would be provided to IHSN for inclusion in their catalog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IPUMS Process: Creating the Database</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dirty="0" smtClean="0"/>
              <a:t>W.L. Thomas</a:t>
            </a:r>
            <a:endParaRPr lang="en-US" dirty="0"/>
          </a:p>
        </p:txBody>
      </p:sp>
      <p:sp>
        <p:nvSpPr>
          <p:cNvPr id="5" name="Slide Number Placeholder 4"/>
          <p:cNvSpPr>
            <a:spLocks noGrp="1"/>
          </p:cNvSpPr>
          <p:nvPr>
            <p:ph type="sldNum" sz="quarter" idx="12"/>
          </p:nvPr>
        </p:nvSpPr>
        <p:spPr/>
        <p:txBody>
          <a:bodyPr/>
          <a:lstStyle/>
          <a:p>
            <a:fld id="{631D7315-BD16-491E-8471-9114F0EC082B}" type="slidenum">
              <a:rPr lang="en-US" smtClean="0"/>
              <a:pPr/>
              <a:t>8</a:t>
            </a:fld>
            <a:endParaRPr lang="en-US"/>
          </a:p>
        </p:txBody>
      </p:sp>
      <p:sp>
        <p:nvSpPr>
          <p:cNvPr id="6" name="Content Placeholder 5"/>
          <p:cNvSpPr>
            <a:spLocks noGrp="1"/>
          </p:cNvSpPr>
          <p:nvPr>
            <p:ph sz="quarter" idx="1"/>
          </p:nvPr>
        </p:nvSpPr>
        <p:spPr/>
        <p:txBody>
          <a:bodyPr>
            <a:normAutofit/>
          </a:bodyPr>
          <a:lstStyle/>
          <a:p>
            <a:r>
              <a:rPr lang="en-US" dirty="0" smtClean="0">
                <a:solidFill>
                  <a:srgbClr val="FF0000"/>
                </a:solidFill>
              </a:rPr>
              <a:t>STEP 1:  Incoming data and metadata</a:t>
            </a:r>
          </a:p>
          <a:p>
            <a:pPr lvl="1"/>
            <a:r>
              <a:rPr lang="en-US" dirty="0" smtClean="0"/>
              <a:t>Prepare data for entry into IPUMS harmonization process and database</a:t>
            </a:r>
          </a:p>
        </p:txBody>
      </p:sp>
      <p:sp>
        <p:nvSpPr>
          <p:cNvPr id="7" name="Content Placeholder 6"/>
          <p:cNvSpPr>
            <a:spLocks noGrp="1"/>
          </p:cNvSpPr>
          <p:nvPr>
            <p:ph sz="quarter" idx="2"/>
          </p:nvPr>
        </p:nvSpPr>
        <p:spPr/>
        <p:txBody>
          <a:bodyPr>
            <a:normAutofit/>
          </a:bodyPr>
          <a:lstStyle/>
          <a:p>
            <a:pPr lvl="1"/>
            <a:r>
              <a:rPr lang="en-US" dirty="0" smtClean="0"/>
              <a:t>Data arrives in non-specific formats and reflects the original structure of the data at the NSO or a standard extract format</a:t>
            </a:r>
          </a:p>
          <a:p>
            <a:pPr lvl="1"/>
            <a:r>
              <a:rPr lang="en-US" dirty="0" smtClean="0"/>
              <a:t>Metadata arrives in non-specific format with inconsistent content coverage (may or may not have English language equivalents)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IPUMS Process: Creating the Database</a:t>
            </a:r>
            <a:endParaRPr lang="en-US" dirty="0"/>
          </a:p>
        </p:txBody>
      </p:sp>
      <p:sp>
        <p:nvSpPr>
          <p:cNvPr id="3" name="Date Placeholder 2"/>
          <p:cNvSpPr>
            <a:spLocks noGrp="1"/>
          </p:cNvSpPr>
          <p:nvPr>
            <p:ph type="dt" sz="half" idx="10"/>
          </p:nvPr>
        </p:nvSpPr>
        <p:spPr/>
        <p:txBody>
          <a:bodyPr/>
          <a:lstStyle/>
          <a:p>
            <a:r>
              <a:rPr lang="en-US" smtClean="0"/>
              <a:t>2011-07-20</a:t>
            </a:r>
            <a:endParaRPr lang="en-US"/>
          </a:p>
        </p:txBody>
      </p:sp>
      <p:sp>
        <p:nvSpPr>
          <p:cNvPr id="4" name="Footer Placeholder 3"/>
          <p:cNvSpPr>
            <a:spLocks noGrp="1"/>
          </p:cNvSpPr>
          <p:nvPr>
            <p:ph type="ftr" sz="quarter" idx="11"/>
          </p:nvPr>
        </p:nvSpPr>
        <p:spPr/>
        <p:txBody>
          <a:bodyPr/>
          <a:lstStyle/>
          <a:p>
            <a:r>
              <a:rPr lang="en-US" dirty="0" smtClean="0"/>
              <a:t>W.L. Thomas</a:t>
            </a:r>
            <a:endParaRPr lang="en-US" dirty="0"/>
          </a:p>
        </p:txBody>
      </p:sp>
      <p:sp>
        <p:nvSpPr>
          <p:cNvPr id="5" name="Slide Number Placeholder 4"/>
          <p:cNvSpPr>
            <a:spLocks noGrp="1"/>
          </p:cNvSpPr>
          <p:nvPr>
            <p:ph type="sldNum" sz="quarter" idx="12"/>
          </p:nvPr>
        </p:nvSpPr>
        <p:spPr/>
        <p:txBody>
          <a:bodyPr/>
          <a:lstStyle/>
          <a:p>
            <a:fld id="{631D7315-BD16-491E-8471-9114F0EC082B}" type="slidenum">
              <a:rPr lang="en-US" smtClean="0"/>
              <a:pPr/>
              <a:t>9</a:t>
            </a:fld>
            <a:endParaRPr lang="en-US"/>
          </a:p>
        </p:txBody>
      </p:sp>
      <p:sp>
        <p:nvSpPr>
          <p:cNvPr id="6" name="Content Placeholder 5"/>
          <p:cNvSpPr>
            <a:spLocks noGrp="1"/>
          </p:cNvSpPr>
          <p:nvPr>
            <p:ph sz="quarter" idx="1"/>
          </p:nvPr>
        </p:nvSpPr>
        <p:spPr/>
        <p:txBody>
          <a:bodyPr>
            <a:normAutofit/>
          </a:bodyPr>
          <a:lstStyle/>
          <a:p>
            <a:r>
              <a:rPr lang="en-US" dirty="0" smtClean="0"/>
              <a:t>STEP 1:  Incoming data and metadata</a:t>
            </a:r>
          </a:p>
          <a:p>
            <a:pPr lvl="1"/>
            <a:r>
              <a:rPr lang="en-US" dirty="0" smtClean="0"/>
              <a:t>Prepare data for entry into IPUMS harmonization process and database</a:t>
            </a:r>
          </a:p>
          <a:p>
            <a:r>
              <a:rPr lang="en-US" dirty="0" smtClean="0">
                <a:solidFill>
                  <a:srgbClr val="FF0000"/>
                </a:solidFill>
              </a:rPr>
              <a:t>STEP 2:  Intermediary data and metadata</a:t>
            </a:r>
          </a:p>
          <a:p>
            <a:pPr lvl="1"/>
            <a:r>
              <a:rPr lang="en-US" dirty="0" smtClean="0"/>
              <a:t>Clean and restrict for confidentiality</a:t>
            </a:r>
          </a:p>
          <a:p>
            <a:pPr lvl="1"/>
            <a:r>
              <a:rPr lang="en-US" dirty="0" smtClean="0"/>
              <a:t>Harmonize</a:t>
            </a:r>
          </a:p>
          <a:p>
            <a:pPr lvl="1"/>
            <a:r>
              <a:rPr lang="en-US" dirty="0" smtClean="0"/>
              <a:t>Establish metadata links</a:t>
            </a:r>
          </a:p>
        </p:txBody>
      </p:sp>
      <p:sp>
        <p:nvSpPr>
          <p:cNvPr id="7" name="Content Placeholder 6"/>
          <p:cNvSpPr>
            <a:spLocks noGrp="1"/>
          </p:cNvSpPr>
          <p:nvPr>
            <p:ph sz="quarter" idx="2"/>
          </p:nvPr>
        </p:nvSpPr>
        <p:spPr>
          <a:xfrm>
            <a:off x="4632198" y="1216152"/>
            <a:ext cx="4041648" cy="5184648"/>
          </a:xfrm>
        </p:spPr>
        <p:txBody>
          <a:bodyPr>
            <a:normAutofit/>
          </a:bodyPr>
          <a:lstStyle/>
          <a:p>
            <a:pPr lvl="1"/>
            <a:r>
              <a:rPr lang="en-US" dirty="0" smtClean="0"/>
              <a:t>Data is selected and reformatted into household and person records, IPUMS generated variables are added for processing</a:t>
            </a:r>
          </a:p>
          <a:p>
            <a:pPr lvl="1"/>
            <a:r>
              <a:rPr lang="en-US" dirty="0" smtClean="0"/>
              <a:t>Basic metadata is entered into a spreadsheet including; original name, description, IPUMS name, translations, frequency (generated), and all extant content types (including errors).</a:t>
            </a:r>
          </a:p>
          <a:p>
            <a:pPr lvl="1"/>
            <a:r>
              <a:rPr lang="en-US" dirty="0" smtClean="0"/>
              <a:t>Creation of database</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168</TotalTime>
  <Words>1404</Words>
  <Application>Microsoft Office PowerPoint</Application>
  <PresentationFormat>On-screen Show (4:3)</PresentationFormat>
  <Paragraphs>169</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Origin</vt:lpstr>
      <vt:lpstr>IPUMS to IHSN:  Leveraging structured metadata  for discovering multi-national census and survey data</vt:lpstr>
      <vt:lpstr>Outline</vt:lpstr>
      <vt:lpstr>Project</vt:lpstr>
      <vt:lpstr>Integrated Public Use Microdata Series, International</vt:lpstr>
      <vt:lpstr>IPUMS Metadata</vt:lpstr>
      <vt:lpstr>IHSN Microdata Toolkit</vt:lpstr>
      <vt:lpstr>Process</vt:lpstr>
      <vt:lpstr>IPUMS Process: Creating the Database</vt:lpstr>
      <vt:lpstr>IPUMS Process: Creating the Database</vt:lpstr>
      <vt:lpstr>IPUMS Process: Creating the Database</vt:lpstr>
      <vt:lpstr>Process Constraints</vt:lpstr>
      <vt:lpstr>Results</vt:lpstr>
      <vt:lpstr>Insights</vt:lpstr>
      <vt:lpstr>Distribution and Process Metadata</vt:lpstr>
      <vt:lpstr>Conclusions</vt:lpstr>
      <vt:lpstr>Contacts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IPUMS to IHSN: Leveraging structured metadata for discovering muli-national census and survey data</dc:title>
  <dc:creator>wendy</dc:creator>
  <cp:lastModifiedBy>wendy</cp:lastModifiedBy>
  <cp:revision>17</cp:revision>
  <dcterms:created xsi:type="dcterms:W3CDTF">2011-07-15T10:30:11Z</dcterms:created>
  <dcterms:modified xsi:type="dcterms:W3CDTF">2011-07-15T14:48:36Z</dcterms:modified>
</cp:coreProperties>
</file>