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Lst>
  <p:notesMasterIdLst>
    <p:notesMasterId r:id="rId21"/>
  </p:notesMasterIdLst>
  <p:handoutMasterIdLst>
    <p:handoutMasterId r:id="rId22"/>
  </p:handoutMasterIdLst>
  <p:sldIdLst>
    <p:sldId id="333" r:id="rId2"/>
    <p:sldId id="492" r:id="rId3"/>
    <p:sldId id="460" r:id="rId4"/>
    <p:sldId id="429" r:id="rId5"/>
    <p:sldId id="499" r:id="rId6"/>
    <p:sldId id="392" r:id="rId7"/>
    <p:sldId id="501" r:id="rId8"/>
    <p:sldId id="407" r:id="rId9"/>
    <p:sldId id="502" r:id="rId10"/>
    <p:sldId id="511" r:id="rId11"/>
    <p:sldId id="503" r:id="rId12"/>
    <p:sldId id="456" r:id="rId13"/>
    <p:sldId id="476" r:id="rId14"/>
    <p:sldId id="505" r:id="rId15"/>
    <p:sldId id="506" r:id="rId16"/>
    <p:sldId id="507" r:id="rId17"/>
    <p:sldId id="509" r:id="rId18"/>
    <p:sldId id="510" r:id="rId19"/>
    <p:sldId id="512" r:id="rId20"/>
  </p:sldIdLst>
  <p:sldSz cx="9144000" cy="6858000" type="screen4x3"/>
  <p:notesSz cx="6797675" cy="9926638"/>
  <p:defaultTextStyle>
    <a:defPPr>
      <a:defRPr lang="de-DE"/>
    </a:defPPr>
    <a:lvl1pPr algn="l" rtl="0" fontAlgn="base">
      <a:spcBef>
        <a:spcPct val="0"/>
      </a:spcBef>
      <a:spcAft>
        <a:spcPct val="0"/>
      </a:spcAft>
      <a:defRPr sz="2000" kern="1200">
        <a:solidFill>
          <a:schemeClr val="tx1"/>
        </a:solidFill>
        <a:latin typeface="Arial" pitchFamily="34" charset="0"/>
        <a:ea typeface="+mn-ea"/>
        <a:cs typeface="+mn-cs"/>
      </a:defRPr>
    </a:lvl1pPr>
    <a:lvl2pPr marL="457200" algn="l" rtl="0" fontAlgn="base">
      <a:spcBef>
        <a:spcPct val="0"/>
      </a:spcBef>
      <a:spcAft>
        <a:spcPct val="0"/>
      </a:spcAft>
      <a:defRPr sz="2000" kern="1200">
        <a:solidFill>
          <a:schemeClr val="tx1"/>
        </a:solidFill>
        <a:latin typeface="Arial" pitchFamily="34" charset="0"/>
        <a:ea typeface="+mn-ea"/>
        <a:cs typeface="+mn-cs"/>
      </a:defRPr>
    </a:lvl2pPr>
    <a:lvl3pPr marL="914400" algn="l" rtl="0" fontAlgn="base">
      <a:spcBef>
        <a:spcPct val="0"/>
      </a:spcBef>
      <a:spcAft>
        <a:spcPct val="0"/>
      </a:spcAft>
      <a:defRPr sz="2000" kern="1200">
        <a:solidFill>
          <a:schemeClr val="tx1"/>
        </a:solidFill>
        <a:latin typeface="Arial" pitchFamily="34" charset="0"/>
        <a:ea typeface="+mn-ea"/>
        <a:cs typeface="+mn-cs"/>
      </a:defRPr>
    </a:lvl3pPr>
    <a:lvl4pPr marL="1371600" algn="l" rtl="0" fontAlgn="base">
      <a:spcBef>
        <a:spcPct val="0"/>
      </a:spcBef>
      <a:spcAft>
        <a:spcPct val="0"/>
      </a:spcAft>
      <a:defRPr sz="2000" kern="1200">
        <a:solidFill>
          <a:schemeClr val="tx1"/>
        </a:solidFill>
        <a:latin typeface="Arial" pitchFamily="34" charset="0"/>
        <a:ea typeface="+mn-ea"/>
        <a:cs typeface="+mn-cs"/>
      </a:defRPr>
    </a:lvl4pPr>
    <a:lvl5pPr marL="1828800" algn="l" rtl="0" fontAlgn="base">
      <a:spcBef>
        <a:spcPct val="0"/>
      </a:spcBef>
      <a:spcAft>
        <a:spcPct val="0"/>
      </a:spcAft>
      <a:defRPr sz="2000" kern="1200">
        <a:solidFill>
          <a:schemeClr val="tx1"/>
        </a:solidFill>
        <a:latin typeface="Arial" pitchFamily="34" charset="0"/>
        <a:ea typeface="+mn-ea"/>
        <a:cs typeface="+mn-cs"/>
      </a:defRPr>
    </a:lvl5pPr>
    <a:lvl6pPr marL="2286000" algn="l" defTabSz="914400" rtl="0" eaLnBrk="1" latinLnBrk="0" hangingPunct="1">
      <a:defRPr sz="2000" kern="1200">
        <a:solidFill>
          <a:schemeClr val="tx1"/>
        </a:solidFill>
        <a:latin typeface="Arial" pitchFamily="34" charset="0"/>
        <a:ea typeface="+mn-ea"/>
        <a:cs typeface="+mn-cs"/>
      </a:defRPr>
    </a:lvl6pPr>
    <a:lvl7pPr marL="2743200" algn="l" defTabSz="914400" rtl="0" eaLnBrk="1" latinLnBrk="0" hangingPunct="1">
      <a:defRPr sz="2000" kern="1200">
        <a:solidFill>
          <a:schemeClr val="tx1"/>
        </a:solidFill>
        <a:latin typeface="Arial" pitchFamily="34" charset="0"/>
        <a:ea typeface="+mn-ea"/>
        <a:cs typeface="+mn-cs"/>
      </a:defRPr>
    </a:lvl7pPr>
    <a:lvl8pPr marL="3200400" algn="l" defTabSz="914400" rtl="0" eaLnBrk="1" latinLnBrk="0" hangingPunct="1">
      <a:defRPr sz="2000" kern="1200">
        <a:solidFill>
          <a:schemeClr val="tx1"/>
        </a:solidFill>
        <a:latin typeface="Arial" pitchFamily="34" charset="0"/>
        <a:ea typeface="+mn-ea"/>
        <a:cs typeface="+mn-cs"/>
      </a:defRPr>
    </a:lvl8pPr>
    <a:lvl9pPr marL="3657600" algn="l" defTabSz="914400" rtl="0" eaLnBrk="1" latinLnBrk="0" hangingPunct="1">
      <a:defRPr sz="20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11008E"/>
    <a:srgbClr val="305480"/>
    <a:srgbClr val="F9FBFD"/>
    <a:srgbClr val="E6E6E6"/>
    <a:srgbClr val="F9F7FF"/>
    <a:srgbClr val="FCFBFF"/>
    <a:srgbClr val="EBEDFF"/>
    <a:srgbClr val="EFF1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7033" autoAdjust="0"/>
    <p:restoredTop sz="92947" autoAdjust="0"/>
  </p:normalViewPr>
  <p:slideViewPr>
    <p:cSldViewPr>
      <p:cViewPr varScale="1">
        <p:scale>
          <a:sx n="68" d="100"/>
          <a:sy n="68" d="100"/>
        </p:scale>
        <p:origin x="-1212" y="-90"/>
      </p:cViewPr>
      <p:guideLst>
        <p:guide orient="horz" pos="799"/>
        <p:guide pos="555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2" d="100"/>
          <a:sy n="72" d="100"/>
        </p:scale>
        <p:origin x="-2220" y="-96"/>
      </p:cViewPr>
      <p:guideLst>
        <p:guide orient="horz" pos="3127"/>
        <p:guide pos="2141"/>
      </p:guideLst>
    </p:cSldViewPr>
  </p:notesViewPr>
  <p:gridSpacing cx="73737788" cy="7373778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8290" name="Rectangle 2"/>
          <p:cNvSpPr>
            <a:spLocks noGrp="1" noChangeArrowheads="1"/>
          </p:cNvSpPr>
          <p:nvPr>
            <p:ph type="hdr" sz="quarter"/>
          </p:nvPr>
        </p:nvSpPr>
        <p:spPr bwMode="auto">
          <a:xfrm>
            <a:off x="0" y="0"/>
            <a:ext cx="2946400" cy="493713"/>
          </a:xfrm>
          <a:prstGeom prst="rect">
            <a:avLst/>
          </a:prstGeom>
          <a:noFill/>
          <a:ln w="9525">
            <a:noFill/>
            <a:miter lim="800000"/>
            <a:headEnd/>
            <a:tailEnd/>
          </a:ln>
        </p:spPr>
        <p:txBody>
          <a:bodyPr vert="horz" wrap="square" lIns="90563" tIns="45282" rIns="90563" bIns="45282" numCol="1" anchor="t" anchorCtr="0" compatLnSpc="1">
            <a:prstTxWarp prst="textNoShape">
              <a:avLst/>
            </a:prstTxWarp>
          </a:bodyPr>
          <a:lstStyle>
            <a:lvl1pPr defTabSz="905272">
              <a:defRPr sz="1200">
                <a:latin typeface="Calibri" pitchFamily="34" charset="0"/>
              </a:defRPr>
            </a:lvl1pPr>
          </a:lstStyle>
          <a:p>
            <a:pPr>
              <a:defRPr/>
            </a:pPr>
            <a:endParaRPr lang="en-US"/>
          </a:p>
        </p:txBody>
      </p:sp>
      <p:sp>
        <p:nvSpPr>
          <p:cNvPr id="268291" name="Rectangle 3"/>
          <p:cNvSpPr>
            <a:spLocks noGrp="1" noChangeArrowheads="1"/>
          </p:cNvSpPr>
          <p:nvPr>
            <p:ph type="dt" sz="quarter" idx="1"/>
          </p:nvPr>
        </p:nvSpPr>
        <p:spPr bwMode="auto">
          <a:xfrm>
            <a:off x="3849688" y="0"/>
            <a:ext cx="2946400" cy="493713"/>
          </a:xfrm>
          <a:prstGeom prst="rect">
            <a:avLst/>
          </a:prstGeom>
          <a:noFill/>
          <a:ln w="9525">
            <a:noFill/>
            <a:miter lim="800000"/>
            <a:headEnd/>
            <a:tailEnd/>
          </a:ln>
        </p:spPr>
        <p:txBody>
          <a:bodyPr vert="horz" wrap="square" lIns="90563" tIns="45282" rIns="90563" bIns="45282" numCol="1" anchor="t" anchorCtr="0" compatLnSpc="1">
            <a:prstTxWarp prst="textNoShape">
              <a:avLst/>
            </a:prstTxWarp>
          </a:bodyPr>
          <a:lstStyle>
            <a:lvl1pPr algn="r" defTabSz="905272">
              <a:defRPr sz="1200">
                <a:latin typeface="Calibri" pitchFamily="34" charset="0"/>
              </a:defRPr>
            </a:lvl1pPr>
          </a:lstStyle>
          <a:p>
            <a:pPr>
              <a:defRPr/>
            </a:pPr>
            <a:fld id="{E5FCBC2E-626F-4E75-829B-56E943FB0E07}" type="datetimeFigureOut">
              <a:rPr lang="de-DE"/>
              <a:pPr>
                <a:defRPr/>
              </a:pPr>
              <a:t>19.07.2011</a:t>
            </a:fld>
            <a:endParaRPr lang="de-DE"/>
          </a:p>
        </p:txBody>
      </p:sp>
      <p:sp>
        <p:nvSpPr>
          <p:cNvPr id="268292" name="Rectangle 4"/>
          <p:cNvSpPr>
            <a:spLocks noGrp="1" noChangeArrowheads="1"/>
          </p:cNvSpPr>
          <p:nvPr>
            <p:ph type="ftr" sz="quarter" idx="2"/>
          </p:nvPr>
        </p:nvSpPr>
        <p:spPr bwMode="auto">
          <a:xfrm>
            <a:off x="0" y="9431338"/>
            <a:ext cx="2946400" cy="493712"/>
          </a:xfrm>
          <a:prstGeom prst="rect">
            <a:avLst/>
          </a:prstGeom>
          <a:noFill/>
          <a:ln w="9525">
            <a:noFill/>
            <a:miter lim="800000"/>
            <a:headEnd/>
            <a:tailEnd/>
          </a:ln>
        </p:spPr>
        <p:txBody>
          <a:bodyPr vert="horz" wrap="square" lIns="90563" tIns="45282" rIns="90563" bIns="45282" numCol="1" anchor="b" anchorCtr="0" compatLnSpc="1">
            <a:prstTxWarp prst="textNoShape">
              <a:avLst/>
            </a:prstTxWarp>
          </a:bodyPr>
          <a:lstStyle>
            <a:lvl1pPr defTabSz="905272">
              <a:defRPr sz="1200">
                <a:latin typeface="Calibri" pitchFamily="34" charset="0"/>
              </a:defRPr>
            </a:lvl1pPr>
          </a:lstStyle>
          <a:p>
            <a:pPr>
              <a:defRPr/>
            </a:pPr>
            <a:endParaRPr lang="en-US"/>
          </a:p>
        </p:txBody>
      </p:sp>
      <p:sp>
        <p:nvSpPr>
          <p:cNvPr id="268293" name="Rectangle 5"/>
          <p:cNvSpPr>
            <a:spLocks noGrp="1" noChangeArrowheads="1"/>
          </p:cNvSpPr>
          <p:nvPr>
            <p:ph type="sldNum" sz="quarter" idx="3"/>
          </p:nvPr>
        </p:nvSpPr>
        <p:spPr bwMode="auto">
          <a:xfrm>
            <a:off x="3849688" y="9431338"/>
            <a:ext cx="2946400" cy="493712"/>
          </a:xfrm>
          <a:prstGeom prst="rect">
            <a:avLst/>
          </a:prstGeom>
          <a:noFill/>
          <a:ln w="9525">
            <a:noFill/>
            <a:miter lim="800000"/>
            <a:headEnd/>
            <a:tailEnd/>
          </a:ln>
        </p:spPr>
        <p:txBody>
          <a:bodyPr vert="horz" wrap="square" lIns="90563" tIns="45282" rIns="90563" bIns="45282" numCol="1" anchor="b" anchorCtr="0" compatLnSpc="1">
            <a:prstTxWarp prst="textNoShape">
              <a:avLst/>
            </a:prstTxWarp>
          </a:bodyPr>
          <a:lstStyle>
            <a:lvl1pPr algn="r" defTabSz="905272">
              <a:defRPr sz="1200">
                <a:latin typeface="Calibri" pitchFamily="34" charset="0"/>
              </a:defRPr>
            </a:lvl1pPr>
          </a:lstStyle>
          <a:p>
            <a:pPr>
              <a:defRPr/>
            </a:pPr>
            <a:fld id="{7A3ED7EB-54D3-4F3E-83F5-F54C82398F92}" type="slidenum">
              <a:rPr lang="de-DE"/>
              <a:pPr>
                <a:defRPr/>
              </a:pPr>
              <a:t>‹Nr.›</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46400" cy="493713"/>
          </a:xfrm>
          <a:prstGeom prst="rect">
            <a:avLst/>
          </a:prstGeom>
          <a:noFill/>
          <a:ln w="9525">
            <a:noFill/>
            <a:miter lim="800000"/>
            <a:headEnd/>
            <a:tailEnd/>
          </a:ln>
        </p:spPr>
        <p:txBody>
          <a:bodyPr vert="horz" wrap="square" lIns="90563" tIns="45282" rIns="90563" bIns="45282" numCol="1" anchor="t" anchorCtr="0" compatLnSpc="1">
            <a:prstTxWarp prst="textNoShape">
              <a:avLst/>
            </a:prstTxWarp>
          </a:bodyPr>
          <a:lstStyle>
            <a:lvl1pPr defTabSz="905272">
              <a:defRPr sz="1200">
                <a:latin typeface="Calibri" pitchFamily="34" charset="0"/>
              </a:defRPr>
            </a:lvl1pPr>
          </a:lstStyle>
          <a:p>
            <a:pPr>
              <a:defRPr/>
            </a:pPr>
            <a:endParaRPr lang="en-US"/>
          </a:p>
        </p:txBody>
      </p:sp>
      <p:sp>
        <p:nvSpPr>
          <p:cNvPr id="20483" name="Rectangle 3"/>
          <p:cNvSpPr>
            <a:spLocks noGrp="1" noChangeArrowheads="1"/>
          </p:cNvSpPr>
          <p:nvPr>
            <p:ph type="dt" idx="1"/>
          </p:nvPr>
        </p:nvSpPr>
        <p:spPr bwMode="auto">
          <a:xfrm>
            <a:off x="3849688" y="0"/>
            <a:ext cx="2946400" cy="493713"/>
          </a:xfrm>
          <a:prstGeom prst="rect">
            <a:avLst/>
          </a:prstGeom>
          <a:noFill/>
          <a:ln w="9525">
            <a:noFill/>
            <a:miter lim="800000"/>
            <a:headEnd/>
            <a:tailEnd/>
          </a:ln>
        </p:spPr>
        <p:txBody>
          <a:bodyPr vert="horz" wrap="square" lIns="90563" tIns="45282" rIns="90563" bIns="45282" numCol="1" anchor="t" anchorCtr="0" compatLnSpc="1">
            <a:prstTxWarp prst="textNoShape">
              <a:avLst/>
            </a:prstTxWarp>
          </a:bodyPr>
          <a:lstStyle>
            <a:lvl1pPr algn="r" defTabSz="905272">
              <a:defRPr sz="1200">
                <a:latin typeface="Calibri" pitchFamily="34" charset="0"/>
              </a:defRPr>
            </a:lvl1pPr>
          </a:lstStyle>
          <a:p>
            <a:pPr>
              <a:defRPr/>
            </a:pPr>
            <a:fld id="{04A110D3-755D-4B8F-B664-CFEF1C0D7AFC}" type="datetimeFigureOut">
              <a:rPr lang="de-DE"/>
              <a:pPr>
                <a:defRPr/>
              </a:pPr>
              <a:t>19.07.2011</a:t>
            </a:fld>
            <a:endParaRPr lang="de-DE"/>
          </a:p>
        </p:txBody>
      </p:sp>
      <p:sp>
        <p:nvSpPr>
          <p:cNvPr id="4403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677863" y="4714875"/>
            <a:ext cx="5441950" cy="4467225"/>
          </a:xfrm>
          <a:prstGeom prst="rect">
            <a:avLst/>
          </a:prstGeom>
          <a:noFill/>
          <a:ln w="9525">
            <a:noFill/>
            <a:miter lim="800000"/>
            <a:headEnd/>
            <a:tailEnd/>
          </a:ln>
        </p:spPr>
        <p:txBody>
          <a:bodyPr vert="horz" wrap="square" lIns="90563" tIns="45282" rIns="90563" bIns="45282"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20486" name="Rectangle 6"/>
          <p:cNvSpPr>
            <a:spLocks noGrp="1" noChangeArrowheads="1"/>
          </p:cNvSpPr>
          <p:nvPr>
            <p:ph type="ftr" sz="quarter" idx="4"/>
          </p:nvPr>
        </p:nvSpPr>
        <p:spPr bwMode="auto">
          <a:xfrm>
            <a:off x="0" y="9431338"/>
            <a:ext cx="2946400" cy="493712"/>
          </a:xfrm>
          <a:prstGeom prst="rect">
            <a:avLst/>
          </a:prstGeom>
          <a:noFill/>
          <a:ln w="9525">
            <a:noFill/>
            <a:miter lim="800000"/>
            <a:headEnd/>
            <a:tailEnd/>
          </a:ln>
        </p:spPr>
        <p:txBody>
          <a:bodyPr vert="horz" wrap="square" lIns="90563" tIns="45282" rIns="90563" bIns="45282" numCol="1" anchor="b" anchorCtr="0" compatLnSpc="1">
            <a:prstTxWarp prst="textNoShape">
              <a:avLst/>
            </a:prstTxWarp>
          </a:bodyPr>
          <a:lstStyle>
            <a:lvl1pPr defTabSz="905272">
              <a:defRPr sz="1200">
                <a:latin typeface="Calibri" pitchFamily="34" charset="0"/>
              </a:defRPr>
            </a:lvl1pPr>
          </a:lstStyle>
          <a:p>
            <a:pPr>
              <a:defRPr/>
            </a:pPr>
            <a:endParaRPr lang="en-US"/>
          </a:p>
        </p:txBody>
      </p:sp>
      <p:sp>
        <p:nvSpPr>
          <p:cNvPr id="20487" name="Rectangle 7"/>
          <p:cNvSpPr>
            <a:spLocks noGrp="1" noChangeArrowheads="1"/>
          </p:cNvSpPr>
          <p:nvPr>
            <p:ph type="sldNum" sz="quarter" idx="5"/>
          </p:nvPr>
        </p:nvSpPr>
        <p:spPr bwMode="auto">
          <a:xfrm>
            <a:off x="3849688" y="9431338"/>
            <a:ext cx="2946400" cy="493712"/>
          </a:xfrm>
          <a:prstGeom prst="rect">
            <a:avLst/>
          </a:prstGeom>
          <a:noFill/>
          <a:ln w="9525">
            <a:noFill/>
            <a:miter lim="800000"/>
            <a:headEnd/>
            <a:tailEnd/>
          </a:ln>
        </p:spPr>
        <p:txBody>
          <a:bodyPr vert="horz" wrap="square" lIns="90563" tIns="45282" rIns="90563" bIns="45282" numCol="1" anchor="b" anchorCtr="0" compatLnSpc="1">
            <a:prstTxWarp prst="textNoShape">
              <a:avLst/>
            </a:prstTxWarp>
          </a:bodyPr>
          <a:lstStyle>
            <a:lvl1pPr algn="r" defTabSz="905272">
              <a:defRPr sz="1200">
                <a:latin typeface="Calibri" pitchFamily="34" charset="0"/>
              </a:defRPr>
            </a:lvl1pPr>
          </a:lstStyle>
          <a:p>
            <a:pPr>
              <a:defRPr/>
            </a:pPr>
            <a:fld id="{9878F1A4-53E9-490F-8FA4-0015D871CA85}" type="slidenum">
              <a:rPr lang="de-DE"/>
              <a:pPr>
                <a:defRPr/>
              </a:pPr>
              <a:t>‹Nr.›</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info1.gesis.org/dbksearch/file.asp?file=ZA4800_standards.pdf"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info1.gesis.org/dbksearch/file.asp?file=ZA4800_cdb.pdf" TargetMode="External"/><Relationship Id="rId4" Type="http://schemas.openxmlformats.org/officeDocument/2006/relationships/hyperlink" Target="http://info1.gesis.org/dbksearch/file.asp?file=ZA4800_mr.pdf"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bildplatzhalter 1"/>
          <p:cNvSpPr>
            <a:spLocks noGrp="1" noRot="1" noChangeAspect="1" noTextEdit="1"/>
          </p:cNvSpPr>
          <p:nvPr>
            <p:ph type="sldImg"/>
          </p:nvPr>
        </p:nvSpPr>
        <p:spPr>
          <a:ln/>
        </p:spPr>
      </p:sp>
      <p:sp>
        <p:nvSpPr>
          <p:cNvPr id="47107" name="Notizenplatzhalter 2"/>
          <p:cNvSpPr>
            <a:spLocks noGrp="1"/>
          </p:cNvSpPr>
          <p:nvPr>
            <p:ph type="body" idx="1"/>
          </p:nvPr>
        </p:nvSpPr>
        <p:spPr>
          <a:noFill/>
          <a:ln/>
        </p:spPr>
        <p:txBody>
          <a:bodyPr/>
          <a:lstStyle/>
          <a:p>
            <a:endParaRPr lang="de-DE" smtClean="0"/>
          </a:p>
        </p:txBody>
      </p:sp>
      <p:sp>
        <p:nvSpPr>
          <p:cNvPr id="47108" name="Foliennummernplatzhalter 3"/>
          <p:cNvSpPr>
            <a:spLocks noGrp="1"/>
          </p:cNvSpPr>
          <p:nvPr>
            <p:ph type="sldNum" sz="quarter" idx="5"/>
          </p:nvPr>
        </p:nvSpPr>
        <p:spPr>
          <a:noFill/>
        </p:spPr>
        <p:txBody>
          <a:bodyPr/>
          <a:lstStyle/>
          <a:p>
            <a:pPr defTabSz="904875"/>
            <a:fld id="{852AD704-B051-44B6-A347-49C69C350E4C}" type="slidenum">
              <a:rPr lang="de-DE" smtClean="0"/>
              <a:pPr defTabSz="904875"/>
              <a:t>10</a:t>
            </a:fld>
            <a:endParaRPr lang="de-DE"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bildplatzhalter 1"/>
          <p:cNvSpPr>
            <a:spLocks noGrp="1" noRot="1" noChangeAspect="1" noTextEdit="1"/>
          </p:cNvSpPr>
          <p:nvPr>
            <p:ph type="sldImg"/>
          </p:nvPr>
        </p:nvSpPr>
        <p:spPr>
          <a:ln/>
        </p:spPr>
      </p:sp>
      <p:sp>
        <p:nvSpPr>
          <p:cNvPr id="47107" name="Notizenplatzhalter 2"/>
          <p:cNvSpPr>
            <a:spLocks noGrp="1"/>
          </p:cNvSpPr>
          <p:nvPr>
            <p:ph type="body" idx="1"/>
          </p:nvPr>
        </p:nvSpPr>
        <p:spPr>
          <a:noFill/>
          <a:ln/>
        </p:spPr>
        <p:txBody>
          <a:bodyPr/>
          <a:lstStyle/>
          <a:p>
            <a:endParaRPr lang="de-DE" smtClean="0"/>
          </a:p>
        </p:txBody>
      </p:sp>
      <p:sp>
        <p:nvSpPr>
          <p:cNvPr id="47108" name="Foliennummernplatzhalter 3"/>
          <p:cNvSpPr>
            <a:spLocks noGrp="1"/>
          </p:cNvSpPr>
          <p:nvPr>
            <p:ph type="sldNum" sz="quarter" idx="5"/>
          </p:nvPr>
        </p:nvSpPr>
        <p:spPr>
          <a:noFill/>
        </p:spPr>
        <p:txBody>
          <a:bodyPr/>
          <a:lstStyle/>
          <a:p>
            <a:pPr defTabSz="904875"/>
            <a:fld id="{852AD704-B051-44B6-A347-49C69C350E4C}" type="slidenum">
              <a:rPr lang="de-DE" smtClean="0"/>
              <a:pPr defTabSz="904875"/>
              <a:t>11</a:t>
            </a:fld>
            <a:endParaRPr lang="de-DE"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9878F1A4-53E9-490F-8FA4-0015D871CA85}" type="slidenum">
              <a:rPr lang="de-DE" smtClean="0"/>
              <a:pPr>
                <a:defRPr/>
              </a:pPr>
              <a:t>13</a:t>
            </a:fld>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lienbildplatzhalter 1"/>
          <p:cNvSpPr>
            <a:spLocks noGrp="1" noRot="1" noChangeAspect="1" noTextEdit="1"/>
          </p:cNvSpPr>
          <p:nvPr>
            <p:ph type="sldImg"/>
          </p:nvPr>
        </p:nvSpPr>
        <p:spPr bwMode="auto">
          <a:noFill/>
          <a:ln>
            <a:solidFill>
              <a:srgbClr val="000000"/>
            </a:solidFill>
            <a:miter lim="800000"/>
            <a:headEnd/>
            <a:tailEnd/>
          </a:ln>
        </p:spPr>
      </p:sp>
      <p:sp>
        <p:nvSpPr>
          <p:cNvPr id="8195" name="Notizenplatzhalter 2"/>
          <p:cNvSpPr>
            <a:spLocks noGrp="1"/>
          </p:cNvSpPr>
          <p:nvPr>
            <p:ph type="body" idx="1"/>
          </p:nvPr>
        </p:nvSpPr>
        <p:spPr bwMode="auto"/>
        <p:txBody>
          <a:bodyPr wrap="square" numCol="1" anchor="t" anchorCtr="0" compatLnSpc="1">
            <a:prstTxWarp prst="textNoShape">
              <a:avLst/>
            </a:prstTxWarp>
            <a:normAutofit fontScale="92500" lnSpcReduction="10000"/>
          </a:bodyPr>
          <a:lstStyle/>
          <a:p>
            <a:pPr>
              <a:defRPr/>
            </a:pPr>
            <a:r>
              <a:rPr lang="en-GB" sz="1000" dirty="0" smtClean="0"/>
              <a:t>Let’s get started with a brief look at the EVS</a:t>
            </a:r>
            <a:endParaRPr lang="de-DE" sz="1000" dirty="0" smtClean="0"/>
          </a:p>
          <a:p>
            <a:pPr>
              <a:defRPr/>
            </a:pPr>
            <a:r>
              <a:rPr lang="en-GB" sz="1000" dirty="0" smtClean="0"/>
              <a:t>-  It’s carried out under the responsibility of the European Values Study Foundation and started in 1981 with a value survey in 13 countries. </a:t>
            </a:r>
            <a:endParaRPr lang="de-DE" sz="1000" dirty="0" smtClean="0"/>
          </a:p>
          <a:p>
            <a:pPr>
              <a:defRPr/>
            </a:pPr>
            <a:r>
              <a:rPr lang="en-GB" sz="1000" dirty="0" smtClean="0"/>
              <a:t>- Since then, surveys have been conducted in 1990 in 30 countries, in 1999 in 33 countries, and in the most recent wave in 47 countries/regions. </a:t>
            </a:r>
            <a:endParaRPr lang="de-DE" sz="1000" dirty="0" smtClean="0"/>
          </a:p>
          <a:p>
            <a:pPr eaLnBrk="1" hangingPunct="1">
              <a:spcBef>
                <a:spcPct val="0"/>
              </a:spcBef>
              <a:defRPr/>
            </a:pPr>
            <a:endParaRPr lang="de-DE" sz="1000" dirty="0" smtClean="0"/>
          </a:p>
          <a:p>
            <a:pPr eaLnBrk="1" hangingPunct="1">
              <a:spcBef>
                <a:spcPct val="0"/>
              </a:spcBef>
              <a:defRPr/>
            </a:pPr>
            <a:r>
              <a:rPr lang="de-DE" sz="1000" dirty="0" smtClean="0"/>
              <a:t>In EVS 2008,  38 </a:t>
            </a:r>
            <a:r>
              <a:rPr lang="de-DE" sz="1000" dirty="0" err="1" smtClean="0"/>
              <a:t>main</a:t>
            </a:r>
            <a:r>
              <a:rPr lang="de-DE" sz="1000" dirty="0" smtClean="0"/>
              <a:t> </a:t>
            </a:r>
            <a:r>
              <a:rPr lang="de-DE" sz="1000" dirty="0" err="1" smtClean="0"/>
              <a:t>languages</a:t>
            </a:r>
            <a:r>
              <a:rPr lang="de-DE" sz="1000" dirty="0" smtClean="0"/>
              <a:t> </a:t>
            </a:r>
            <a:r>
              <a:rPr lang="de-DE" sz="1000" dirty="0" err="1" smtClean="0"/>
              <a:t>and</a:t>
            </a:r>
            <a:r>
              <a:rPr lang="de-DE" sz="1000" dirty="0" smtClean="0"/>
              <a:t> </a:t>
            </a:r>
            <a:r>
              <a:rPr lang="de-DE" sz="1000" dirty="0" err="1" smtClean="0"/>
              <a:t>altogether</a:t>
            </a:r>
            <a:r>
              <a:rPr lang="de-DE" sz="1000" dirty="0" smtClean="0"/>
              <a:t> 65 </a:t>
            </a:r>
            <a:r>
              <a:rPr lang="de-DE" sz="1000" dirty="0" err="1" smtClean="0"/>
              <a:t>language</a:t>
            </a:r>
            <a:r>
              <a:rPr lang="de-DE" sz="1000" dirty="0" smtClean="0"/>
              <a:t> </a:t>
            </a:r>
            <a:r>
              <a:rPr lang="de-DE" sz="1000" dirty="0" err="1" smtClean="0"/>
              <a:t>versions</a:t>
            </a:r>
            <a:r>
              <a:rPr lang="de-DE" sz="1000" dirty="0" smtClean="0"/>
              <a:t> (</a:t>
            </a:r>
            <a:r>
              <a:rPr lang="de-DE" sz="1000" dirty="0" err="1" smtClean="0"/>
              <a:t>shared</a:t>
            </a:r>
            <a:r>
              <a:rPr lang="de-DE" sz="1000" dirty="0" smtClean="0"/>
              <a:t> </a:t>
            </a:r>
            <a:r>
              <a:rPr lang="de-DE" sz="1000" dirty="0" err="1" smtClean="0"/>
              <a:t>languages</a:t>
            </a:r>
            <a:r>
              <a:rPr lang="de-DE" sz="1000" dirty="0" smtClean="0"/>
              <a:t> </a:t>
            </a:r>
            <a:r>
              <a:rPr lang="de-DE" sz="1000" dirty="0" err="1" smtClean="0"/>
              <a:t>adapted</a:t>
            </a:r>
            <a:r>
              <a:rPr lang="de-DE" sz="1000" dirty="0" smtClean="0"/>
              <a:t> </a:t>
            </a:r>
            <a:r>
              <a:rPr lang="de-DE" sz="1000" dirty="0" err="1" smtClean="0"/>
              <a:t>to</a:t>
            </a:r>
            <a:r>
              <a:rPr lang="de-DE" sz="1000" dirty="0" smtClean="0"/>
              <a:t> </a:t>
            </a:r>
            <a:r>
              <a:rPr lang="de-DE" sz="1000" dirty="0" err="1" smtClean="0"/>
              <a:t>the</a:t>
            </a:r>
            <a:r>
              <a:rPr lang="de-DE" sz="1000" dirty="0" smtClean="0"/>
              <a:t> </a:t>
            </a:r>
            <a:r>
              <a:rPr lang="de-DE" sz="1000" dirty="0" err="1" smtClean="0"/>
              <a:t>cultural</a:t>
            </a:r>
            <a:r>
              <a:rPr lang="de-DE" sz="1000" dirty="0" smtClean="0"/>
              <a:t> </a:t>
            </a:r>
            <a:r>
              <a:rPr lang="de-DE" sz="1000" dirty="0" err="1" smtClean="0"/>
              <a:t>context</a:t>
            </a:r>
            <a:r>
              <a:rPr lang="de-DE" sz="1000" dirty="0" smtClean="0"/>
              <a:t> </a:t>
            </a:r>
            <a:r>
              <a:rPr lang="de-DE" sz="1000" dirty="0" err="1" smtClean="0"/>
              <a:t>of</a:t>
            </a:r>
            <a:r>
              <a:rPr lang="de-DE" sz="1000" dirty="0" smtClean="0"/>
              <a:t> </a:t>
            </a:r>
            <a:r>
              <a:rPr lang="de-DE" sz="1000" dirty="0" err="1" smtClean="0"/>
              <a:t>the</a:t>
            </a:r>
            <a:r>
              <a:rPr lang="de-DE" sz="1000" dirty="0" smtClean="0"/>
              <a:t> </a:t>
            </a:r>
            <a:r>
              <a:rPr lang="de-DE" sz="1000" dirty="0" err="1" smtClean="0"/>
              <a:t>country</a:t>
            </a:r>
            <a:r>
              <a:rPr lang="de-DE" sz="1000" dirty="0" smtClean="0"/>
              <a:t>) </a:t>
            </a:r>
            <a:r>
              <a:rPr lang="de-DE" sz="1000" dirty="0" err="1" smtClean="0"/>
              <a:t>were</a:t>
            </a:r>
            <a:r>
              <a:rPr lang="de-DE" sz="1000" dirty="0" smtClean="0"/>
              <a:t> </a:t>
            </a:r>
            <a:r>
              <a:rPr lang="de-DE" sz="1000" dirty="0" err="1" smtClean="0"/>
              <a:t>fielded</a:t>
            </a:r>
            <a:r>
              <a:rPr lang="de-DE" sz="1000" dirty="0" smtClean="0"/>
              <a:t>.</a:t>
            </a:r>
          </a:p>
          <a:p>
            <a:pPr eaLnBrk="1" hangingPunct="1">
              <a:spcBef>
                <a:spcPct val="0"/>
              </a:spcBef>
              <a:defRPr/>
            </a:pPr>
            <a:r>
              <a:rPr lang="de-DE" sz="1000" dirty="0" smtClean="0"/>
              <a:t> </a:t>
            </a:r>
          </a:p>
          <a:p>
            <a:pPr>
              <a:defRPr/>
            </a:pPr>
            <a:r>
              <a:rPr lang="en-GB" sz="1000" dirty="0" smtClean="0"/>
              <a:t>For translation the English master </a:t>
            </a:r>
            <a:r>
              <a:rPr lang="en-GB" sz="1000" dirty="0" err="1" smtClean="0"/>
              <a:t>qustionnaire</a:t>
            </a:r>
            <a:r>
              <a:rPr lang="en-GB" sz="1000" dirty="0" smtClean="0"/>
              <a:t> a standardised translation procedure has been designed by the EVS team/CEPS Luxembourg and Gallup Europe and closely connected to the data archive’s documentation workflow. </a:t>
            </a:r>
          </a:p>
          <a:p>
            <a:pPr>
              <a:defRPr/>
            </a:pPr>
            <a:endParaRPr lang="en-GB" sz="1000" dirty="0" smtClean="0"/>
          </a:p>
          <a:p>
            <a:pPr>
              <a:defRPr/>
            </a:pPr>
            <a:r>
              <a:rPr lang="en-GB" sz="1000" dirty="0" smtClean="0"/>
              <a:t>We pursued three main goals:</a:t>
            </a:r>
            <a:endParaRPr lang="de-DE" sz="1000" dirty="0" smtClean="0"/>
          </a:p>
          <a:p>
            <a:pPr>
              <a:buFontTx/>
              <a:buChar char="-"/>
              <a:defRPr/>
            </a:pPr>
            <a:r>
              <a:rPr lang="en-GB" sz="1000" dirty="0" smtClean="0"/>
              <a:t> To create a workflow which makes sure that the translation procedure and the documentation process support each other on the long run.</a:t>
            </a:r>
            <a:endParaRPr lang="de-DE" sz="1000" dirty="0" smtClean="0"/>
          </a:p>
          <a:p>
            <a:pPr>
              <a:buFontTx/>
              <a:buChar char="-"/>
              <a:defRPr/>
            </a:pPr>
            <a:r>
              <a:rPr lang="en-GB" sz="1000" dirty="0" smtClean="0"/>
              <a:t> To provide a high degree of transparency regarding the workflow and easy access to the results for secondary users,</a:t>
            </a:r>
            <a:endParaRPr lang="de-DE" sz="1000" dirty="0" smtClean="0"/>
          </a:p>
          <a:p>
            <a:pPr>
              <a:defRPr/>
            </a:pPr>
            <a:r>
              <a:rPr lang="en-GB" sz="1000" dirty="0" smtClean="0"/>
              <a:t>- To preserve and maintain all key information of the different stages in a suitable form so they can be used to improve the EVS from wave to wave.</a:t>
            </a:r>
            <a:endParaRPr lang="de-DE" sz="1000" dirty="0" smtClean="0"/>
          </a:p>
          <a:p>
            <a:pPr eaLnBrk="1" hangingPunct="1">
              <a:spcBef>
                <a:spcPct val="0"/>
              </a:spcBef>
              <a:defRPr/>
            </a:pPr>
            <a:endParaRPr lang="de-DE" dirty="0" smtClean="0"/>
          </a:p>
          <a:p>
            <a:pPr eaLnBrk="1" hangingPunct="1">
              <a:spcBef>
                <a:spcPct val="0"/>
              </a:spcBef>
              <a:defRPr/>
            </a:pPr>
            <a:r>
              <a:rPr lang="de-DE" dirty="0" smtClean="0"/>
              <a:t>---</a:t>
            </a:r>
          </a:p>
          <a:p>
            <a:pPr eaLnBrk="1" hangingPunct="1">
              <a:spcBef>
                <a:spcPct val="0"/>
              </a:spcBef>
              <a:defRPr/>
            </a:pPr>
            <a:r>
              <a:rPr lang="de-DE" dirty="0" err="1" smtClean="0"/>
              <a:t>Documentation</a:t>
            </a:r>
            <a:endParaRPr lang="de-DE" dirty="0" smtClean="0"/>
          </a:p>
          <a:p>
            <a:pPr eaLnBrk="1" hangingPunct="1">
              <a:spcBef>
                <a:spcPct val="0"/>
              </a:spcBef>
              <a:defRPr/>
            </a:pPr>
            <a:r>
              <a:rPr lang="en-US" dirty="0" smtClean="0">
                <a:hlinkClick r:id="rId3"/>
              </a:rPr>
              <a:t>Guidelines and Recommendations</a:t>
            </a:r>
            <a:r>
              <a:rPr lang="en-US" dirty="0" smtClean="0"/>
              <a:t> includes the standards and recommendations for questionnaire translation and fieldwork, weighting etc. designed by the EVS advisory groups for all EVS member countries.</a:t>
            </a:r>
          </a:p>
          <a:p>
            <a:pPr eaLnBrk="1" hangingPunct="1">
              <a:spcBef>
                <a:spcPct val="0"/>
              </a:spcBef>
              <a:defRPr/>
            </a:pPr>
            <a:endParaRPr lang="en-US" dirty="0" smtClean="0"/>
          </a:p>
          <a:p>
            <a:pPr eaLnBrk="1" hangingPunct="1">
              <a:spcBef>
                <a:spcPct val="0"/>
              </a:spcBef>
              <a:defRPr/>
            </a:pPr>
            <a:r>
              <a:rPr lang="en-US" dirty="0" smtClean="0">
                <a:hlinkClick r:id="rId4"/>
              </a:rPr>
              <a:t>Method Report</a:t>
            </a:r>
            <a:r>
              <a:rPr lang="en-US" dirty="0" smtClean="0"/>
              <a:t> gives summarized information on the Integrated Dataset with country-specific information on the origin of the national datasets, based on the methodological questionnaires (questionnaire translation and fieldwork, weighting etc.) submitted by all EVS member countries. </a:t>
            </a:r>
          </a:p>
          <a:p>
            <a:pPr eaLnBrk="1" hangingPunct="1">
              <a:spcBef>
                <a:spcPct val="0"/>
              </a:spcBef>
              <a:defRPr/>
            </a:pPr>
            <a:endParaRPr lang="en-US" dirty="0" smtClean="0"/>
          </a:p>
          <a:p>
            <a:pPr eaLnBrk="1" hangingPunct="1">
              <a:spcBef>
                <a:spcPct val="0"/>
              </a:spcBef>
              <a:defRPr/>
            </a:pPr>
            <a:r>
              <a:rPr lang="en-US" dirty="0" smtClean="0">
                <a:hlinkClick r:id="rId5"/>
              </a:rPr>
              <a:t>Variable Report Integrated dataset: </a:t>
            </a:r>
            <a:r>
              <a:rPr lang="en-US" dirty="0" smtClean="0"/>
              <a:t>combines variable descriptions of the Integrated Dataset with question texts of the English Master Questionnaire and Show cards.</a:t>
            </a:r>
          </a:p>
          <a:p>
            <a:pPr eaLnBrk="1" hangingPunct="1">
              <a:spcBef>
                <a:spcPct val="0"/>
              </a:spcBef>
              <a:defRPr/>
            </a:pPr>
            <a:endParaRPr lang="en-US" dirty="0" smtClean="0"/>
          </a:p>
          <a:p>
            <a:pPr eaLnBrk="1" hangingPunct="1">
              <a:spcBef>
                <a:spcPct val="0"/>
              </a:spcBef>
              <a:defRPr/>
            </a:pPr>
            <a:r>
              <a:rPr lang="en-US" dirty="0" smtClean="0"/>
              <a:t>The bilingual (English language/original language) variable reports combine variable descriptions of the national datasets with the question texts of the English Master Questionnaire as well as the original question texts of the field questionnaires. </a:t>
            </a:r>
          </a:p>
          <a:p>
            <a:pPr eaLnBrk="1" hangingPunct="1">
              <a:spcBef>
                <a:spcPct val="0"/>
              </a:spcBef>
              <a:defRPr/>
            </a:pPr>
            <a:endParaRPr lang="en-US" dirty="0" smtClean="0"/>
          </a:p>
          <a:p>
            <a:pPr eaLnBrk="1" hangingPunct="1">
              <a:spcBef>
                <a:spcPct val="0"/>
              </a:spcBef>
              <a:defRPr/>
            </a:pPr>
            <a:r>
              <a:rPr lang="en-US" dirty="0" smtClean="0"/>
              <a:t>‘Report Data quality assurance’ provide insights into the origin of the data and documentation, the decisions made, the workflows designed and tools used in the course of the study. </a:t>
            </a:r>
          </a:p>
          <a:p>
            <a:pPr eaLnBrk="1" hangingPunct="1">
              <a:spcBef>
                <a:spcPct val="0"/>
              </a:spcBef>
              <a:defRPr/>
            </a:pPr>
            <a:endParaRPr lang="de-DE" dirty="0" smtClean="0"/>
          </a:p>
        </p:txBody>
      </p:sp>
      <p:sp>
        <p:nvSpPr>
          <p:cNvPr id="23556"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78C6CD8-7F13-4C59-87E7-394C0C176CF0}" type="slidenum">
              <a:rPr lang="de-DE" smtClean="0"/>
              <a:pPr fontAlgn="base">
                <a:spcBef>
                  <a:spcPct val="0"/>
                </a:spcBef>
                <a:spcAft>
                  <a:spcPct val="0"/>
                </a:spcAft>
                <a:defRPr/>
              </a:pPr>
              <a:t>14</a:t>
            </a:fld>
            <a:endParaRPr lang="de-DE"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p:cNvSpPr>
            <a:spLocks noGrp="1" noRot="1" noChangeAspect="1" noTextEdit="1"/>
          </p:cNvSpPr>
          <p:nvPr>
            <p:ph type="sldImg"/>
          </p:nvPr>
        </p:nvSpPr>
        <p:spPr bwMode="auto">
          <a:noFill/>
          <a:ln>
            <a:solidFill>
              <a:srgbClr val="000000"/>
            </a:solidFill>
            <a:miter lim="800000"/>
            <a:headEnd/>
            <a:tailEnd/>
          </a:ln>
        </p:spPr>
      </p:sp>
      <p:sp>
        <p:nvSpPr>
          <p:cNvPr id="9219" name="Notizenplatzhalter 2"/>
          <p:cNvSpPr>
            <a:spLocks noGrp="1"/>
          </p:cNvSpPr>
          <p:nvPr>
            <p:ph type="body" idx="1"/>
          </p:nvPr>
        </p:nvSpPr>
        <p:spPr bwMode="auto"/>
        <p:txBody>
          <a:bodyPr wrap="square" numCol="1" anchor="t" anchorCtr="0" compatLnSpc="1">
            <a:prstTxWarp prst="textNoShape">
              <a:avLst/>
            </a:prstTxWarp>
            <a:normAutofit fontScale="70000" lnSpcReduction="20000"/>
          </a:bodyPr>
          <a:lstStyle/>
          <a:p>
            <a:pPr>
              <a:defRPr/>
            </a:pPr>
            <a:r>
              <a:rPr lang="en-GB" sz="1000" dirty="0" smtClean="0"/>
              <a:t>10,19/22,98</a:t>
            </a:r>
          </a:p>
          <a:p>
            <a:pPr>
              <a:defRPr/>
            </a:pPr>
            <a:r>
              <a:rPr lang="en-GB" sz="1000" dirty="0" smtClean="0"/>
              <a:t>1,5/6,13</a:t>
            </a:r>
          </a:p>
          <a:p>
            <a:pPr>
              <a:defRPr/>
            </a:pPr>
            <a:endParaRPr lang="en-GB" sz="1000" dirty="0" smtClean="0"/>
          </a:p>
          <a:p>
            <a:pPr>
              <a:defRPr/>
            </a:pPr>
            <a:endParaRPr lang="en-GB" sz="1000" dirty="0" smtClean="0"/>
          </a:p>
          <a:p>
            <a:pPr>
              <a:defRPr/>
            </a:pPr>
            <a:r>
              <a:rPr lang="en-GB" sz="1000" dirty="0" smtClean="0"/>
              <a:t>The workflow covered four stages and based on the close collaboration between the EVS team at Tilburg University, the principal investigators in the EVS member countries, survey organizations, and the GESIS data archive.</a:t>
            </a:r>
            <a:endParaRPr lang="de-DE" sz="1000" dirty="0" smtClean="0"/>
          </a:p>
          <a:p>
            <a:pPr>
              <a:defRPr/>
            </a:pPr>
            <a:endParaRPr lang="en-GB" sz="1000" dirty="0" smtClean="0"/>
          </a:p>
          <a:p>
            <a:pPr>
              <a:defRPr/>
            </a:pPr>
            <a:r>
              <a:rPr lang="en-GB" sz="1000" dirty="0" smtClean="0"/>
              <a:t>The starting point was the documentation of the integrated dataset and national datasets of the 3rd wave by the English question texts. This was done by the Dataset Documentation Manager (DSDM). (The result allowed users to search for English question texts, not possible yet was a comparison of original questions. This still required the download of field questionnaires and the identification of proper questions.) </a:t>
            </a:r>
            <a:endParaRPr lang="de-DE" sz="1000" dirty="0" smtClean="0"/>
          </a:p>
          <a:p>
            <a:pPr>
              <a:defRPr/>
            </a:pPr>
            <a:r>
              <a:rPr lang="en-GB" sz="1000" dirty="0" smtClean="0"/>
              <a:t>To assist comparisons of original question wording we created the multilingual documentation. Therefore, the countries were provided with a DSDM database already containing the English documentation of the national dataset. They replaced the English texts by the original question texts. (With the publication of the documentation in ZACAT it became possible for secondary users to compare the original questions across languages and countries.)  </a:t>
            </a:r>
            <a:endParaRPr lang="de-DE" sz="1000" dirty="0" smtClean="0"/>
          </a:p>
          <a:p>
            <a:pPr>
              <a:defRPr/>
            </a:pPr>
            <a:endParaRPr lang="en-GB" sz="1000" dirty="0" smtClean="0"/>
          </a:p>
          <a:p>
            <a:pPr>
              <a:defRPr/>
            </a:pPr>
            <a:r>
              <a:rPr lang="en-GB" sz="1000" dirty="0" smtClean="0"/>
              <a:t>In the next step this language documentation has been used to support the translation of the questionnaire of the next wave EVS 2008. The focus was placed on establishing a centralized and well documented translation procedure. Therefore Gallup Europe provided their online questionnaire translation system - called </a:t>
            </a:r>
            <a:r>
              <a:rPr lang="en-GB" sz="1000" dirty="0" err="1" smtClean="0"/>
              <a:t>WebTrans</a:t>
            </a:r>
            <a:r>
              <a:rPr lang="en-GB" sz="1000" dirty="0" smtClean="0"/>
              <a:t>. All countries were asked to use the system for preparing their field questionnaires. </a:t>
            </a:r>
            <a:endParaRPr lang="de-DE" sz="1000" dirty="0" smtClean="0"/>
          </a:p>
          <a:p>
            <a:pPr>
              <a:defRPr/>
            </a:pPr>
            <a:r>
              <a:rPr lang="en-GB" sz="1000" dirty="0" smtClean="0"/>
              <a:t>Three procedures were offered.  </a:t>
            </a:r>
            <a:endParaRPr lang="de-DE" sz="1000" dirty="0" smtClean="0"/>
          </a:p>
          <a:p>
            <a:pPr lvl="1">
              <a:defRPr/>
            </a:pPr>
            <a:r>
              <a:rPr lang="en-GB" sz="1000" dirty="0" smtClean="0"/>
              <a:t>First, the review procedure for trend variables based of the original language documentation set up for the 3</a:t>
            </a:r>
            <a:r>
              <a:rPr lang="en-GB" sz="1000" baseline="30000" dirty="0" smtClean="0"/>
              <a:t>rd</a:t>
            </a:r>
            <a:r>
              <a:rPr lang="en-GB" sz="1000" dirty="0" smtClean="0"/>
              <a:t> EVS wave.</a:t>
            </a:r>
            <a:endParaRPr lang="de-DE" sz="1000" dirty="0" smtClean="0"/>
          </a:p>
          <a:p>
            <a:pPr lvl="1">
              <a:defRPr/>
            </a:pPr>
            <a:r>
              <a:rPr lang="en-GB" sz="1000" dirty="0" smtClean="0"/>
              <a:t>Second, the new translation procedure for questions that were newly added to the master questionnaire as well as new EVS member countries and new languages. </a:t>
            </a:r>
            <a:endParaRPr lang="de-DE" sz="1000" dirty="0" smtClean="0"/>
          </a:p>
          <a:p>
            <a:pPr lvl="1">
              <a:defRPr/>
            </a:pPr>
            <a:r>
              <a:rPr lang="en-GB" sz="1000" dirty="0" smtClean="0"/>
              <a:t>And third, the adaptation procedure was intended for countries sharing the same language. For instance Russian had to be adapted to the cultural contexts of 8 countries.</a:t>
            </a:r>
            <a:endParaRPr lang="de-DE" sz="1000" dirty="0" smtClean="0"/>
          </a:p>
          <a:p>
            <a:pPr>
              <a:defRPr/>
            </a:pPr>
            <a:r>
              <a:rPr lang="en-GB" sz="1000" dirty="0" smtClean="0"/>
              <a:t>With the </a:t>
            </a:r>
            <a:r>
              <a:rPr lang="en-GB" sz="1000" dirty="0" err="1" smtClean="0"/>
              <a:t>WebTrans</a:t>
            </a:r>
            <a:r>
              <a:rPr lang="en-GB" sz="1000" dirty="0" smtClean="0"/>
              <a:t> system the project pursued different goal: </a:t>
            </a:r>
            <a:endParaRPr lang="de-DE" sz="1000" dirty="0" smtClean="0"/>
          </a:p>
          <a:p>
            <a:pPr>
              <a:defRPr/>
            </a:pPr>
            <a:r>
              <a:rPr lang="en-GB" sz="1000" dirty="0" smtClean="0"/>
              <a:t>- First, a controlled translation process, in which modifications of the question texts and comments of translators were documented by the system.</a:t>
            </a:r>
            <a:endParaRPr lang="de-DE" sz="1000" dirty="0" smtClean="0"/>
          </a:p>
          <a:p>
            <a:pPr>
              <a:defRPr/>
            </a:pPr>
            <a:r>
              <a:rPr lang="en-GB" sz="1000" dirty="0" smtClean="0"/>
              <a:t>- Second, the export of translations as draft field questionnaires with a harmonized layout. </a:t>
            </a:r>
            <a:endParaRPr lang="de-DE" sz="1000" dirty="0" smtClean="0"/>
          </a:p>
          <a:p>
            <a:pPr>
              <a:buFontTx/>
              <a:buChar char="-"/>
              <a:defRPr/>
            </a:pPr>
            <a:r>
              <a:rPr lang="en-GB" sz="1000" dirty="0" smtClean="0"/>
              <a:t>Third, the transfer of translations including comments back to the data archive in a suitable format. </a:t>
            </a:r>
            <a:endParaRPr lang="de-DE" sz="1000" dirty="0" smtClean="0"/>
          </a:p>
          <a:p>
            <a:pPr>
              <a:defRPr/>
            </a:pPr>
            <a:endParaRPr lang="en-GB" sz="1000" dirty="0" smtClean="0"/>
          </a:p>
          <a:p>
            <a:pPr>
              <a:defRPr/>
            </a:pPr>
            <a:r>
              <a:rPr lang="en-GB" sz="1000" dirty="0" smtClean="0"/>
              <a:t>In the last step, we again imported this translation in the data archive’s DSDM database. We checked and adjusted it, implemented a review procedure so the countries could validate the result, and finally exported it as variable-documentation of EVS 2008. </a:t>
            </a:r>
            <a:endParaRPr lang="de-DE" sz="1000" dirty="0" smtClean="0"/>
          </a:p>
          <a:p>
            <a:pPr>
              <a:defRPr/>
            </a:pPr>
            <a:r>
              <a:rPr lang="en-GB" sz="1000" dirty="0" smtClean="0"/>
              <a:t>  </a:t>
            </a:r>
            <a:endParaRPr lang="de-DE" sz="1000" dirty="0" smtClean="0"/>
          </a:p>
          <a:p>
            <a:pPr>
              <a:defRPr/>
            </a:pPr>
            <a:r>
              <a:rPr lang="en-GB" sz="1000" dirty="0" smtClean="0"/>
              <a:t>The archive workflow allows provide this variable-documentation in different output format: ZACAT, English language or bilingual variable reports and an online variable overview. This allows users to choose between the several approaches to the documentation of EVS 2008 data. </a:t>
            </a:r>
            <a:endParaRPr lang="de-DE" sz="1000" dirty="0" smtClean="0"/>
          </a:p>
          <a:p>
            <a:pPr eaLnBrk="1" hangingPunct="1">
              <a:spcBef>
                <a:spcPct val="0"/>
              </a:spcBef>
              <a:defRPr/>
            </a:pPr>
            <a:endParaRPr lang="de-DE" sz="1000" dirty="0" smtClean="0"/>
          </a:p>
        </p:txBody>
      </p:sp>
      <p:sp>
        <p:nvSpPr>
          <p:cNvPr id="27652"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2AA39B-DF35-40B5-B673-E3508285C4A3}" type="slidenum">
              <a:rPr lang="de-DE" smtClean="0"/>
              <a:pPr fontAlgn="base">
                <a:spcBef>
                  <a:spcPct val="0"/>
                </a:spcBef>
                <a:spcAft>
                  <a:spcPct val="0"/>
                </a:spcAft>
                <a:defRPr/>
              </a:pPr>
              <a:t>15</a:t>
            </a:fld>
            <a:endParaRPr lang="de-DE"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lienbildplatzhalter 1"/>
          <p:cNvSpPr>
            <a:spLocks noGrp="1" noRot="1" noChangeAspect="1" noTextEdit="1"/>
          </p:cNvSpPr>
          <p:nvPr>
            <p:ph type="sldImg"/>
          </p:nvPr>
        </p:nvSpPr>
        <p:spPr bwMode="auto">
          <a:noFill/>
          <a:ln>
            <a:solidFill>
              <a:srgbClr val="000000"/>
            </a:solidFill>
            <a:miter lim="800000"/>
            <a:headEnd/>
            <a:tailEnd/>
          </a:ln>
        </p:spPr>
      </p:sp>
      <p:sp>
        <p:nvSpPr>
          <p:cNvPr id="10243" name="Notizenplatzhalter 2"/>
          <p:cNvSpPr>
            <a:spLocks noGrp="1"/>
          </p:cNvSpPr>
          <p:nvPr>
            <p:ph type="body" idx="1"/>
          </p:nvPr>
        </p:nvSpPr>
        <p:spPr bwMode="auto">
          <a:noFill/>
        </p:spPr>
        <p:txBody>
          <a:bodyPr wrap="square" numCol="1" anchor="t" anchorCtr="0" compatLnSpc="1">
            <a:prstTxWarp prst="textNoShape">
              <a:avLst/>
            </a:prstTxWarp>
          </a:bodyPr>
          <a:lstStyle/>
          <a:p>
            <a:r>
              <a:rPr lang="en-GB" sz="1000" dirty="0" smtClean="0"/>
              <a:t>Let me give you an example of what we mean by English and multilingual documentation of a variable. </a:t>
            </a:r>
          </a:p>
          <a:p>
            <a:endParaRPr lang="en-GB" sz="1000" dirty="0" smtClean="0"/>
          </a:p>
          <a:p>
            <a:r>
              <a:rPr lang="en-GB" sz="1000" dirty="0" smtClean="0"/>
              <a:t>The question asks about ‘aspects of a job that people say are important’. I have chosen item ‘family friendly’.</a:t>
            </a:r>
            <a:endParaRPr lang="de-DE" sz="1000" dirty="0" smtClean="0"/>
          </a:p>
          <a:p>
            <a:pPr>
              <a:buFontTx/>
              <a:buChar char="-"/>
            </a:pPr>
            <a:r>
              <a:rPr lang="en-GB" sz="1000" dirty="0" smtClean="0"/>
              <a:t> the English master question documented with the exact question wording, archival notes on derived variables, standards, translation problems etc., and show cards. </a:t>
            </a:r>
            <a:endParaRPr lang="de-DE" sz="1000" dirty="0" smtClean="0"/>
          </a:p>
          <a:p>
            <a:pPr>
              <a:buFontTx/>
              <a:buChar char="-"/>
            </a:pPr>
            <a:r>
              <a:rPr lang="en-GB" sz="1000" dirty="0" smtClean="0"/>
              <a:t> original questions as used in the EVS member countries. The questions presented here were asked in Armenia, Finland, Italy, Georgia, and The Netherlands. You can also see the French question used in Switzerland, or the Albanian question used in Macedonia. </a:t>
            </a:r>
            <a:endParaRPr lang="de-DE" sz="1000" dirty="0" smtClean="0"/>
          </a:p>
          <a:p>
            <a:pPr eaLnBrk="1" hangingPunct="1">
              <a:spcBef>
                <a:spcPct val="0"/>
              </a:spcBef>
            </a:pPr>
            <a:endParaRPr lang="de-DE" dirty="0" smtClean="0"/>
          </a:p>
        </p:txBody>
      </p:sp>
      <p:sp>
        <p:nvSpPr>
          <p:cNvPr id="24580"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E8DC60-39DB-4CF5-B9A6-E494D8CB171A}" type="slidenum">
              <a:rPr lang="de-DE" smtClean="0"/>
              <a:pPr fontAlgn="base">
                <a:spcBef>
                  <a:spcPct val="0"/>
                </a:spcBef>
                <a:spcAft>
                  <a:spcPct val="0"/>
                </a:spcAft>
                <a:defRPr/>
              </a:pPr>
              <a:t>16</a:t>
            </a:fld>
            <a:endParaRPr lang="de-DE"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lienbildplatzhalter 1"/>
          <p:cNvSpPr>
            <a:spLocks noGrp="1" noRot="1" noChangeAspect="1" noTextEdit="1"/>
          </p:cNvSpPr>
          <p:nvPr>
            <p:ph type="sldImg"/>
          </p:nvPr>
        </p:nvSpPr>
        <p:spPr bwMode="auto">
          <a:noFill/>
          <a:ln>
            <a:solidFill>
              <a:srgbClr val="000000"/>
            </a:solidFill>
            <a:miter lim="800000"/>
            <a:headEnd/>
            <a:tailEnd/>
          </a:ln>
        </p:spPr>
      </p:sp>
      <p:sp>
        <p:nvSpPr>
          <p:cNvPr id="12291" name="Notizenplatzhalter 2"/>
          <p:cNvSpPr>
            <a:spLocks noGrp="1"/>
          </p:cNvSpPr>
          <p:nvPr>
            <p:ph type="body" idx="1"/>
          </p:nvPr>
        </p:nvSpPr>
        <p:spPr bwMode="auto">
          <a:noFill/>
        </p:spPr>
        <p:txBody>
          <a:bodyPr wrap="square" numCol="1" anchor="t" anchorCtr="0" compatLnSpc="1">
            <a:prstTxWarp prst="textNoShape">
              <a:avLst/>
            </a:prstTxWarp>
          </a:bodyPr>
          <a:lstStyle/>
          <a:p>
            <a:r>
              <a:rPr lang="en-US" sz="1000" dirty="0" smtClean="0"/>
              <a:t>The online variable overview is beside ZACAT another tool we provide for an easy comparison of question wording of the English master questions and the original questions. </a:t>
            </a:r>
            <a:endParaRPr lang="de-DE" sz="1000" dirty="0" smtClean="0"/>
          </a:p>
          <a:p>
            <a:pPr lvl="1"/>
            <a:r>
              <a:rPr lang="en-US" sz="1000" dirty="0" smtClean="0"/>
              <a:t>You can select EVS 2008: all variables will be listed. </a:t>
            </a:r>
            <a:endParaRPr lang="de-DE" sz="1000" dirty="0" smtClean="0"/>
          </a:p>
          <a:p>
            <a:pPr lvl="1"/>
            <a:r>
              <a:rPr lang="en-US" sz="1000" dirty="0" smtClean="0"/>
              <a:t>If you select a variable, the English question of item ‘important in a job: family friendly’ will be visible. </a:t>
            </a:r>
            <a:endParaRPr lang="de-DE" sz="1000" dirty="0" smtClean="0"/>
          </a:p>
          <a:p>
            <a:pPr lvl="1"/>
            <a:r>
              <a:rPr lang="en-US" sz="1000" dirty="0" smtClean="0"/>
              <a:t>If you select a language, the original language questions will be visible.</a:t>
            </a:r>
            <a:endParaRPr lang="de-DE" sz="1000" dirty="0" smtClean="0"/>
          </a:p>
          <a:p>
            <a:pPr lvl="1"/>
            <a:r>
              <a:rPr lang="en-US" sz="1000" dirty="0" smtClean="0"/>
              <a:t>You can also search in English documentation for variable names/labels, question texts. </a:t>
            </a:r>
            <a:endParaRPr lang="de-DE" sz="1000" dirty="0" smtClean="0"/>
          </a:p>
          <a:p>
            <a:endParaRPr lang="de-DE" dirty="0" smtClean="0"/>
          </a:p>
        </p:txBody>
      </p:sp>
      <p:sp>
        <p:nvSpPr>
          <p:cNvPr id="4" name="Foliennummernplatzhalter 3"/>
          <p:cNvSpPr>
            <a:spLocks noGrp="1"/>
          </p:cNvSpPr>
          <p:nvPr>
            <p:ph type="sldNum" sz="quarter" idx="5"/>
          </p:nvPr>
        </p:nvSpPr>
        <p:spPr/>
        <p:txBody>
          <a:bodyPr/>
          <a:lstStyle/>
          <a:p>
            <a:pPr>
              <a:defRPr/>
            </a:pPr>
            <a:fld id="{E30A38A8-46B0-4810-8E11-3AEAB4856655}" type="slidenum">
              <a:rPr lang="de-DE" smtClean="0"/>
              <a:pPr>
                <a:defRPr/>
              </a:pPr>
              <a:t>17</a:t>
            </a:fld>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lienbildplatzhalter 1"/>
          <p:cNvSpPr>
            <a:spLocks noGrp="1" noRot="1" noChangeAspect="1" noTextEdit="1"/>
          </p:cNvSpPr>
          <p:nvPr>
            <p:ph type="sldImg"/>
          </p:nvPr>
        </p:nvSpPr>
        <p:spPr bwMode="auto">
          <a:noFill/>
          <a:ln>
            <a:solidFill>
              <a:srgbClr val="000000"/>
            </a:solidFill>
            <a:miter lim="800000"/>
            <a:headEnd/>
            <a:tailEnd/>
          </a:ln>
        </p:spPr>
      </p:sp>
      <p:sp>
        <p:nvSpPr>
          <p:cNvPr id="12291"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dirty="0" smtClean="0"/>
          </a:p>
        </p:txBody>
      </p:sp>
      <p:sp>
        <p:nvSpPr>
          <p:cNvPr id="4" name="Foliennummernplatzhalter 3"/>
          <p:cNvSpPr>
            <a:spLocks noGrp="1"/>
          </p:cNvSpPr>
          <p:nvPr>
            <p:ph type="sldNum" sz="quarter" idx="5"/>
          </p:nvPr>
        </p:nvSpPr>
        <p:spPr/>
        <p:txBody>
          <a:bodyPr/>
          <a:lstStyle/>
          <a:p>
            <a:pPr>
              <a:defRPr/>
            </a:pPr>
            <a:fld id="{E30A38A8-46B0-4810-8E11-3AEAB4856655}" type="slidenum">
              <a:rPr lang="de-DE" smtClean="0"/>
              <a:pPr>
                <a:defRPr/>
              </a:pPr>
              <a:t>18</a:t>
            </a:fld>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lienbildplatzhalter 1"/>
          <p:cNvSpPr>
            <a:spLocks noGrp="1" noRot="1" noChangeAspect="1" noTextEdit="1"/>
          </p:cNvSpPr>
          <p:nvPr>
            <p:ph type="sldImg"/>
          </p:nvPr>
        </p:nvSpPr>
        <p:spPr bwMode="auto">
          <a:noFill/>
          <a:ln>
            <a:solidFill>
              <a:srgbClr val="000000"/>
            </a:solidFill>
            <a:miter lim="800000"/>
            <a:headEnd/>
            <a:tailEnd/>
          </a:ln>
        </p:spPr>
      </p:sp>
      <p:sp>
        <p:nvSpPr>
          <p:cNvPr id="12291"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dirty="0" smtClean="0"/>
          </a:p>
        </p:txBody>
      </p:sp>
      <p:sp>
        <p:nvSpPr>
          <p:cNvPr id="4" name="Foliennummernplatzhalter 3"/>
          <p:cNvSpPr>
            <a:spLocks noGrp="1"/>
          </p:cNvSpPr>
          <p:nvPr>
            <p:ph type="sldNum" sz="quarter" idx="5"/>
          </p:nvPr>
        </p:nvSpPr>
        <p:spPr/>
        <p:txBody>
          <a:bodyPr/>
          <a:lstStyle/>
          <a:p>
            <a:pPr>
              <a:defRPr/>
            </a:pPr>
            <a:fld id="{E30A38A8-46B0-4810-8E11-3AEAB4856655}" type="slidenum">
              <a:rPr lang="de-DE" smtClean="0"/>
              <a:pPr>
                <a:defRPr/>
              </a:pPr>
              <a:t>19</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lienbildplatzhalter 1"/>
          <p:cNvSpPr>
            <a:spLocks noGrp="1" noRot="1" noChangeAspect="1" noTextEdit="1"/>
          </p:cNvSpPr>
          <p:nvPr>
            <p:ph type="sldImg"/>
          </p:nvPr>
        </p:nvSpPr>
        <p:spPr>
          <a:ln/>
        </p:spPr>
      </p:sp>
      <p:sp>
        <p:nvSpPr>
          <p:cNvPr id="46083" name="Notizenplatzhalter 2"/>
          <p:cNvSpPr>
            <a:spLocks noGrp="1"/>
          </p:cNvSpPr>
          <p:nvPr>
            <p:ph type="body" idx="1"/>
          </p:nvPr>
        </p:nvSpPr>
        <p:spPr>
          <a:noFill/>
          <a:ln/>
        </p:spPr>
        <p:txBody>
          <a:bodyPr/>
          <a:lstStyle/>
          <a:p>
            <a:endParaRPr lang="de-DE" smtClean="0"/>
          </a:p>
        </p:txBody>
      </p:sp>
      <p:sp>
        <p:nvSpPr>
          <p:cNvPr id="46084" name="Foliennummernplatzhalter 3"/>
          <p:cNvSpPr>
            <a:spLocks noGrp="1"/>
          </p:cNvSpPr>
          <p:nvPr>
            <p:ph type="sldNum" sz="quarter" idx="5"/>
          </p:nvPr>
        </p:nvSpPr>
        <p:spPr>
          <a:noFill/>
        </p:spPr>
        <p:txBody>
          <a:bodyPr/>
          <a:lstStyle/>
          <a:p>
            <a:pPr defTabSz="904875"/>
            <a:fld id="{C2FC7081-411B-40E1-8E07-9DAD17DE2927}" type="slidenum">
              <a:rPr lang="de-DE" smtClean="0"/>
              <a:pPr defTabSz="904875"/>
              <a:t>2</a:t>
            </a:fld>
            <a:endParaRPr 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bildplatzhalter 1"/>
          <p:cNvSpPr>
            <a:spLocks noGrp="1" noRot="1" noChangeAspect="1" noTextEdit="1"/>
          </p:cNvSpPr>
          <p:nvPr>
            <p:ph type="sldImg"/>
          </p:nvPr>
        </p:nvSpPr>
        <p:spPr>
          <a:ln/>
        </p:spPr>
      </p:sp>
      <p:sp>
        <p:nvSpPr>
          <p:cNvPr id="47107" name="Notizenplatzhalter 2"/>
          <p:cNvSpPr>
            <a:spLocks noGrp="1"/>
          </p:cNvSpPr>
          <p:nvPr>
            <p:ph type="body" idx="1"/>
          </p:nvPr>
        </p:nvSpPr>
        <p:spPr>
          <a:noFill/>
          <a:ln/>
        </p:spPr>
        <p:txBody>
          <a:bodyPr/>
          <a:lstStyle/>
          <a:p>
            <a:endParaRPr lang="de-DE" smtClean="0"/>
          </a:p>
        </p:txBody>
      </p:sp>
      <p:sp>
        <p:nvSpPr>
          <p:cNvPr id="47108" name="Foliennummernplatzhalter 3"/>
          <p:cNvSpPr>
            <a:spLocks noGrp="1"/>
          </p:cNvSpPr>
          <p:nvPr>
            <p:ph type="sldNum" sz="quarter" idx="5"/>
          </p:nvPr>
        </p:nvSpPr>
        <p:spPr>
          <a:noFill/>
        </p:spPr>
        <p:txBody>
          <a:bodyPr/>
          <a:lstStyle/>
          <a:p>
            <a:pPr defTabSz="904875"/>
            <a:fld id="{852AD704-B051-44B6-A347-49C69C350E4C}" type="slidenum">
              <a:rPr lang="de-DE" smtClean="0"/>
              <a:pPr defTabSz="904875"/>
              <a:t>3</a:t>
            </a:fld>
            <a:endParaRPr 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lienbildplatzhalter 1"/>
          <p:cNvSpPr>
            <a:spLocks noGrp="1" noRot="1" noChangeAspect="1" noTextEdit="1"/>
          </p:cNvSpPr>
          <p:nvPr>
            <p:ph type="sldImg"/>
          </p:nvPr>
        </p:nvSpPr>
        <p:spPr>
          <a:ln/>
        </p:spPr>
      </p:sp>
      <p:sp>
        <p:nvSpPr>
          <p:cNvPr id="49155" name="Notizenplatzhalter 2"/>
          <p:cNvSpPr>
            <a:spLocks noGrp="1"/>
          </p:cNvSpPr>
          <p:nvPr>
            <p:ph type="body" idx="1"/>
          </p:nvPr>
        </p:nvSpPr>
        <p:spPr>
          <a:noFill/>
          <a:ln/>
        </p:spPr>
        <p:txBody>
          <a:bodyPr/>
          <a:lstStyle/>
          <a:p>
            <a:endParaRPr lang="en-US" smtClean="0"/>
          </a:p>
        </p:txBody>
      </p:sp>
      <p:sp>
        <p:nvSpPr>
          <p:cNvPr id="49156" name="Foliennummernplatzhalter 3"/>
          <p:cNvSpPr>
            <a:spLocks noGrp="1"/>
          </p:cNvSpPr>
          <p:nvPr>
            <p:ph type="sldNum" sz="quarter" idx="5"/>
          </p:nvPr>
        </p:nvSpPr>
        <p:spPr>
          <a:noFill/>
        </p:spPr>
        <p:txBody>
          <a:bodyPr/>
          <a:lstStyle/>
          <a:p>
            <a:pPr defTabSz="904875"/>
            <a:fld id="{BE0DB0AF-3409-41CC-86D1-B689F153A4C5}" type="slidenum">
              <a:rPr lang="en-US" smtClean="0"/>
              <a:pPr defTabSz="904875"/>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a:ln/>
        </p:spPr>
      </p:sp>
      <p:sp>
        <p:nvSpPr>
          <p:cNvPr id="51203" name="Notizenplatzhalter 2"/>
          <p:cNvSpPr>
            <a:spLocks noGrp="1"/>
          </p:cNvSpPr>
          <p:nvPr>
            <p:ph type="body" idx="1"/>
          </p:nvPr>
        </p:nvSpPr>
        <p:spPr>
          <a:noFill/>
          <a:ln/>
        </p:spPr>
        <p:txBody>
          <a:bodyPr/>
          <a:lstStyle/>
          <a:p>
            <a:endParaRPr lang="en-US" smtClean="0"/>
          </a:p>
        </p:txBody>
      </p:sp>
      <p:sp>
        <p:nvSpPr>
          <p:cNvPr id="51204" name="Foliennummernplatzhalter 3"/>
          <p:cNvSpPr>
            <a:spLocks noGrp="1"/>
          </p:cNvSpPr>
          <p:nvPr>
            <p:ph type="sldNum" sz="quarter" idx="5"/>
          </p:nvPr>
        </p:nvSpPr>
        <p:spPr>
          <a:noFill/>
        </p:spPr>
        <p:txBody>
          <a:bodyPr/>
          <a:lstStyle/>
          <a:p>
            <a:pPr defTabSz="904875"/>
            <a:fld id="{8F786E24-104D-4647-80AD-D0BA4AD406FC}" type="slidenum">
              <a:rPr lang="en-US" smtClean="0"/>
              <a:pPr defTabSz="904875"/>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p:cNvSpPr>
            <a:spLocks noGrp="1" noRot="1" noChangeAspect="1" noTextEdit="1"/>
          </p:cNvSpPr>
          <p:nvPr>
            <p:ph type="sldImg"/>
          </p:nvPr>
        </p:nvSpPr>
        <p:spPr>
          <a:ln/>
        </p:spPr>
      </p:sp>
      <p:sp>
        <p:nvSpPr>
          <p:cNvPr id="52227" name="Notizenplatzhalter 2"/>
          <p:cNvSpPr>
            <a:spLocks noGrp="1"/>
          </p:cNvSpPr>
          <p:nvPr>
            <p:ph type="body" idx="1"/>
          </p:nvPr>
        </p:nvSpPr>
        <p:spPr>
          <a:noFill/>
          <a:ln/>
        </p:spPr>
        <p:txBody>
          <a:bodyPr/>
          <a:lstStyle/>
          <a:p>
            <a:r>
              <a:rPr lang="de-DE" smtClean="0"/>
              <a:t>Überschrift Position 1,39 – 3,37</a:t>
            </a:r>
            <a:endParaRPr lang="en-US" smtClean="0"/>
          </a:p>
        </p:txBody>
      </p:sp>
      <p:sp>
        <p:nvSpPr>
          <p:cNvPr id="52228" name="Foliennummernplatzhalter 3"/>
          <p:cNvSpPr>
            <a:spLocks noGrp="1"/>
          </p:cNvSpPr>
          <p:nvPr>
            <p:ph type="sldNum" sz="quarter" idx="5"/>
          </p:nvPr>
        </p:nvSpPr>
        <p:spPr>
          <a:noFill/>
        </p:spPr>
        <p:txBody>
          <a:bodyPr/>
          <a:lstStyle/>
          <a:p>
            <a:pPr defTabSz="904875"/>
            <a:fld id="{EE526460-10BD-45E5-9C94-20793E5F5663}" type="slidenum">
              <a:rPr lang="de-DE" smtClean="0"/>
              <a:pPr defTabSz="904875"/>
              <a:t>6</a:t>
            </a:fld>
            <a:endParaRPr lang="de-D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lienbildplatzhalter 1"/>
          <p:cNvSpPr>
            <a:spLocks noGrp="1" noRot="1" noChangeAspect="1" noTextEdit="1"/>
          </p:cNvSpPr>
          <p:nvPr>
            <p:ph type="sldImg"/>
          </p:nvPr>
        </p:nvSpPr>
        <p:spPr>
          <a:ln/>
        </p:spPr>
      </p:sp>
      <p:sp>
        <p:nvSpPr>
          <p:cNvPr id="54275" name="Notizenplatzhalter 2"/>
          <p:cNvSpPr>
            <a:spLocks noGrp="1"/>
          </p:cNvSpPr>
          <p:nvPr>
            <p:ph type="body" idx="1"/>
          </p:nvPr>
        </p:nvSpPr>
        <p:spPr>
          <a:noFill/>
          <a:ln/>
        </p:spPr>
        <p:txBody>
          <a:bodyPr/>
          <a:lstStyle/>
          <a:p>
            <a:r>
              <a:rPr lang="de-DE" smtClean="0"/>
              <a:t>Überschrift Position 1,39 – 3,37</a:t>
            </a:r>
            <a:endParaRPr lang="en-US" smtClean="0"/>
          </a:p>
        </p:txBody>
      </p:sp>
      <p:sp>
        <p:nvSpPr>
          <p:cNvPr id="54276" name="Foliennummernplatzhalter 3"/>
          <p:cNvSpPr>
            <a:spLocks noGrp="1"/>
          </p:cNvSpPr>
          <p:nvPr>
            <p:ph type="sldNum" sz="quarter" idx="5"/>
          </p:nvPr>
        </p:nvSpPr>
        <p:spPr>
          <a:noFill/>
        </p:spPr>
        <p:txBody>
          <a:bodyPr/>
          <a:lstStyle/>
          <a:p>
            <a:pPr defTabSz="904875"/>
            <a:fld id="{15527B1F-684C-4B84-A065-12C7F97A7B42}" type="slidenum">
              <a:rPr lang="de-DE" smtClean="0"/>
              <a:pPr defTabSz="904875"/>
              <a:t>7</a:t>
            </a:fld>
            <a:endParaRPr lang="de-D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lienbildplatzhalter 1"/>
          <p:cNvSpPr>
            <a:spLocks noGrp="1" noRot="1" noChangeAspect="1" noTextEdit="1"/>
          </p:cNvSpPr>
          <p:nvPr>
            <p:ph type="sldImg"/>
          </p:nvPr>
        </p:nvSpPr>
        <p:spPr>
          <a:ln/>
        </p:spPr>
      </p:sp>
      <p:sp>
        <p:nvSpPr>
          <p:cNvPr id="55299" name="Notizenplatzhalter 2"/>
          <p:cNvSpPr>
            <a:spLocks noGrp="1"/>
          </p:cNvSpPr>
          <p:nvPr>
            <p:ph type="body" idx="1"/>
          </p:nvPr>
        </p:nvSpPr>
        <p:spPr>
          <a:noFill/>
          <a:ln/>
        </p:spPr>
        <p:txBody>
          <a:bodyPr/>
          <a:lstStyle/>
          <a:p>
            <a:endParaRPr lang="en-US" smtClean="0"/>
          </a:p>
        </p:txBody>
      </p:sp>
      <p:sp>
        <p:nvSpPr>
          <p:cNvPr id="55300" name="Foliennummernplatzhalter 3"/>
          <p:cNvSpPr>
            <a:spLocks noGrp="1"/>
          </p:cNvSpPr>
          <p:nvPr>
            <p:ph type="sldNum" sz="quarter" idx="5"/>
          </p:nvPr>
        </p:nvSpPr>
        <p:spPr>
          <a:noFill/>
        </p:spPr>
        <p:txBody>
          <a:bodyPr/>
          <a:lstStyle/>
          <a:p>
            <a:pPr defTabSz="904875"/>
            <a:fld id="{F3DA119B-33BC-44B8-B22B-30EF2AAAE36D}" type="slidenum">
              <a:rPr lang="de-DE" smtClean="0"/>
              <a:pPr defTabSz="904875"/>
              <a:t>8</a:t>
            </a:fld>
            <a:endParaRPr lang="de-D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bildplatzhalter 1"/>
          <p:cNvSpPr>
            <a:spLocks noGrp="1" noRot="1" noChangeAspect="1" noTextEdit="1"/>
          </p:cNvSpPr>
          <p:nvPr>
            <p:ph type="sldImg"/>
          </p:nvPr>
        </p:nvSpPr>
        <p:spPr>
          <a:ln/>
        </p:spPr>
      </p:sp>
      <p:sp>
        <p:nvSpPr>
          <p:cNvPr id="56323" name="Notizenplatzhalter 2"/>
          <p:cNvSpPr>
            <a:spLocks noGrp="1"/>
          </p:cNvSpPr>
          <p:nvPr>
            <p:ph type="body" idx="1"/>
          </p:nvPr>
        </p:nvSpPr>
        <p:spPr>
          <a:noFill/>
          <a:ln/>
        </p:spPr>
        <p:txBody>
          <a:bodyPr/>
          <a:lstStyle/>
          <a:p>
            <a:endParaRPr lang="en-US" smtClean="0"/>
          </a:p>
        </p:txBody>
      </p:sp>
      <p:sp>
        <p:nvSpPr>
          <p:cNvPr id="56324" name="Foliennummernplatzhalter 3"/>
          <p:cNvSpPr>
            <a:spLocks noGrp="1"/>
          </p:cNvSpPr>
          <p:nvPr>
            <p:ph type="sldNum" sz="quarter" idx="5"/>
          </p:nvPr>
        </p:nvSpPr>
        <p:spPr>
          <a:noFill/>
        </p:spPr>
        <p:txBody>
          <a:bodyPr/>
          <a:lstStyle/>
          <a:p>
            <a:pPr defTabSz="904875"/>
            <a:fld id="{05E9A1E9-B5A1-402F-8850-740486252252}" type="slidenum">
              <a:rPr lang="de-DE" smtClean="0"/>
              <a:pPr defTabSz="904875"/>
              <a:t>9</a:t>
            </a:fld>
            <a:endParaRPr lang="de-DE"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pPr>
              <a:defRPr/>
            </a:pPr>
            <a:fld id="{92A04F03-E592-40D5-8E32-DD473D06B69C}" type="datetime1">
              <a:rPr lang="de-DE"/>
              <a:pPr>
                <a:defRPr/>
              </a:pPr>
              <a:t>19.07.2011</a:t>
            </a:fld>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D8D860FE-80CA-41F2-A686-3A981948598B}" type="slidenum">
              <a:rPr lang="de-DE"/>
              <a:pPr>
                <a:defRPr/>
              </a:pPr>
              <a:t>‹Nr.›</a:t>
            </a:fld>
            <a:endParaRPr lang="de-D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57200" y="1214438"/>
            <a:ext cx="8229600" cy="491172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 name="Datumsplatzhalter 3"/>
          <p:cNvSpPr>
            <a:spLocks noGrp="1"/>
          </p:cNvSpPr>
          <p:nvPr>
            <p:ph type="dt" sz="half" idx="10"/>
          </p:nvPr>
        </p:nvSpPr>
        <p:spPr/>
        <p:txBody>
          <a:bodyPr/>
          <a:lstStyle>
            <a:lvl1pPr>
              <a:defRPr/>
            </a:lvl1pPr>
          </a:lstStyle>
          <a:p>
            <a:pPr>
              <a:defRPr/>
            </a:pPr>
            <a:fld id="{95EDFFC2-9048-41C7-A740-CA8B213541E4}" type="datetime1">
              <a:rPr lang="de-DE"/>
              <a:pPr>
                <a:defRPr/>
              </a:pPr>
              <a:t>19.07.2011</a:t>
            </a:fld>
            <a:endParaRPr lang="de-DE" dirty="0"/>
          </a:p>
        </p:txBody>
      </p:sp>
      <p:sp>
        <p:nvSpPr>
          <p:cNvPr id="4" name="Fußzeilenplatzhalter 4"/>
          <p:cNvSpPr>
            <a:spLocks noGrp="1"/>
          </p:cNvSpPr>
          <p:nvPr>
            <p:ph type="ftr" sz="quarter" idx="11"/>
          </p:nvPr>
        </p:nvSpPr>
        <p:spPr/>
        <p:txBody>
          <a:bodyPr/>
          <a:lstStyle>
            <a:lvl1pPr>
              <a:defRPr/>
            </a:lvl1pPr>
          </a:lstStyle>
          <a:p>
            <a:pPr>
              <a:defRPr/>
            </a:pPr>
            <a:endParaRPr lang="de-DE"/>
          </a:p>
        </p:txBody>
      </p:sp>
      <p:sp>
        <p:nvSpPr>
          <p:cNvPr id="5" name="Foliennummernplatzhalter 5"/>
          <p:cNvSpPr>
            <a:spLocks noGrp="1"/>
          </p:cNvSpPr>
          <p:nvPr>
            <p:ph type="sldNum" sz="quarter" idx="12"/>
          </p:nvPr>
        </p:nvSpPr>
        <p:spPr/>
        <p:txBody>
          <a:bodyPr/>
          <a:lstStyle>
            <a:lvl1pPr>
              <a:defRPr/>
            </a:lvl1pPr>
          </a:lstStyle>
          <a:p>
            <a:pPr>
              <a:defRPr/>
            </a:pPr>
            <a:fld id="{DC813C6B-B11D-4E16-814E-EADC51066631}" type="slidenum">
              <a:rPr lang="de-DE"/>
              <a:pPr>
                <a:defRPr/>
              </a:pPr>
              <a:t>‹Nr.›</a:t>
            </a:fld>
            <a:endParaRPr lang="de-D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956513B5-0E73-4E8F-99D5-EBF49C851EB3}" type="datetime1">
              <a:rPr lang="de-DE"/>
              <a:pPr>
                <a:defRPr/>
              </a:pPr>
              <a:t>19.07.2011</a:t>
            </a:fld>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8D706F18-F60D-4C3D-A1FA-450D310510FE}" type="slidenum">
              <a:rPr lang="de-DE"/>
              <a:pPr>
                <a:defRPr/>
              </a:pPr>
              <a:t>‹Nr.›</a:t>
            </a:fld>
            <a:endParaRPr lang="de-D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pPr>
              <a:defRPr/>
            </a:pPr>
            <a:fld id="{20580188-07F8-4C2B-86F7-A2B0155B7978}" type="datetime1">
              <a:rPr lang="de-DE"/>
              <a:pPr>
                <a:defRPr/>
              </a:pPr>
              <a:t>19.07.2011</a:t>
            </a:fld>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4C9A74F0-3449-47E5-B379-43E15E43F529}" type="slidenum">
              <a:rPr lang="de-DE"/>
              <a:pPr>
                <a:defRPr/>
              </a:pPr>
              <a:t>‹Nr.›</a:t>
            </a:fld>
            <a:endParaRPr lang="de-D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2500306"/>
            <a:ext cx="4038600" cy="362585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Inhaltsplatzhalter 3"/>
          <p:cNvSpPr>
            <a:spLocks noGrp="1"/>
          </p:cNvSpPr>
          <p:nvPr>
            <p:ph sz="half" idx="2"/>
          </p:nvPr>
        </p:nvSpPr>
        <p:spPr>
          <a:xfrm>
            <a:off x="4648200" y="2500306"/>
            <a:ext cx="4038600" cy="362585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p:txBody>
          <a:bodyPr/>
          <a:lstStyle>
            <a:lvl1pPr>
              <a:defRPr/>
            </a:lvl1pPr>
          </a:lstStyle>
          <a:p>
            <a:pPr>
              <a:defRPr/>
            </a:pPr>
            <a:fld id="{BF8648CD-08DE-4E08-9137-D6380313F2F7}" type="datetime1">
              <a:rPr lang="de-DE"/>
              <a:pPr>
                <a:defRPr/>
              </a:pPr>
              <a:t>19.07.2011</a:t>
            </a:fld>
            <a:endParaRPr lang="de-DE" dirty="0"/>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21732D1F-1434-4359-8EE7-96615154A6D5}" type="slidenum">
              <a:rPr lang="de-DE"/>
              <a:pPr>
                <a:defRPr/>
              </a:pPr>
              <a:t>‹Nr.›</a:t>
            </a:fld>
            <a:endParaRPr lang="de-D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250030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3214687"/>
            <a:ext cx="4040188" cy="291147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Textplatzhalter 4"/>
          <p:cNvSpPr>
            <a:spLocks noGrp="1"/>
          </p:cNvSpPr>
          <p:nvPr>
            <p:ph type="body" sz="quarter" idx="3"/>
          </p:nvPr>
        </p:nvSpPr>
        <p:spPr>
          <a:xfrm>
            <a:off x="4645025" y="250030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3214687"/>
            <a:ext cx="4041775" cy="291147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Datumsplatzhalter 3"/>
          <p:cNvSpPr>
            <a:spLocks noGrp="1"/>
          </p:cNvSpPr>
          <p:nvPr>
            <p:ph type="dt" sz="half" idx="10"/>
          </p:nvPr>
        </p:nvSpPr>
        <p:spPr/>
        <p:txBody>
          <a:bodyPr/>
          <a:lstStyle>
            <a:lvl1pPr>
              <a:defRPr/>
            </a:lvl1pPr>
          </a:lstStyle>
          <a:p>
            <a:pPr>
              <a:defRPr/>
            </a:pPr>
            <a:fld id="{319DF37C-6A84-47AD-BE5E-1427FA151085}" type="datetime1">
              <a:rPr lang="de-DE"/>
              <a:pPr>
                <a:defRPr/>
              </a:pPr>
              <a:t>19.07.2011</a:t>
            </a:fld>
            <a:endParaRPr lang="de-DE" dirty="0"/>
          </a:p>
        </p:txBody>
      </p:sp>
      <p:sp>
        <p:nvSpPr>
          <p:cNvPr id="8" name="Fußzeilenplatzhalter 4"/>
          <p:cNvSpPr>
            <a:spLocks noGrp="1"/>
          </p:cNvSpPr>
          <p:nvPr>
            <p:ph type="ftr" sz="quarter" idx="11"/>
          </p:nvPr>
        </p:nvSpPr>
        <p:spPr/>
        <p:txBody>
          <a:bodyPr/>
          <a:lstStyle>
            <a:lvl1pPr>
              <a:defRPr/>
            </a:lvl1pPr>
          </a:lstStyle>
          <a:p>
            <a:pPr>
              <a:defRPr/>
            </a:pPr>
            <a:endParaRPr lang="de-DE"/>
          </a:p>
        </p:txBody>
      </p:sp>
      <p:sp>
        <p:nvSpPr>
          <p:cNvPr id="9" name="Foliennummernplatzhalter 5"/>
          <p:cNvSpPr>
            <a:spLocks noGrp="1"/>
          </p:cNvSpPr>
          <p:nvPr>
            <p:ph type="sldNum" sz="quarter" idx="12"/>
          </p:nvPr>
        </p:nvSpPr>
        <p:spPr/>
        <p:txBody>
          <a:bodyPr/>
          <a:lstStyle>
            <a:lvl1pPr>
              <a:defRPr/>
            </a:lvl1pPr>
          </a:lstStyle>
          <a:p>
            <a:pPr>
              <a:defRPr/>
            </a:pPr>
            <a:fld id="{518B5672-099D-4380-B7E1-044D8D9929DD}" type="slidenum">
              <a:rPr lang="de-DE"/>
              <a:pPr>
                <a:defRPr/>
              </a:pPr>
              <a:t>‹Nr.›</a:t>
            </a:fld>
            <a:endParaRPr lang="de-D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p:txBody>
          <a:bodyPr/>
          <a:lstStyle>
            <a:lvl1pPr>
              <a:defRPr/>
            </a:lvl1pPr>
          </a:lstStyle>
          <a:p>
            <a:pPr>
              <a:defRPr/>
            </a:pPr>
            <a:fld id="{7BA8975C-795D-4BFE-878C-2DC45048B774}" type="datetime1">
              <a:rPr lang="de-DE"/>
              <a:pPr>
                <a:defRPr/>
              </a:pPr>
              <a:t>19.07.2011</a:t>
            </a:fld>
            <a:endParaRPr lang="de-DE" dirty="0"/>
          </a:p>
        </p:txBody>
      </p:sp>
      <p:sp>
        <p:nvSpPr>
          <p:cNvPr id="4" name="Fußzeilenplatzhalter 4"/>
          <p:cNvSpPr>
            <a:spLocks noGrp="1"/>
          </p:cNvSpPr>
          <p:nvPr>
            <p:ph type="ftr" sz="quarter" idx="11"/>
          </p:nvPr>
        </p:nvSpPr>
        <p:spPr/>
        <p:txBody>
          <a:bodyPr/>
          <a:lstStyle>
            <a:lvl1pPr>
              <a:defRPr/>
            </a:lvl1pPr>
          </a:lstStyle>
          <a:p>
            <a:pPr>
              <a:defRPr/>
            </a:pPr>
            <a:endParaRPr lang="de-DE"/>
          </a:p>
        </p:txBody>
      </p:sp>
      <p:sp>
        <p:nvSpPr>
          <p:cNvPr id="5" name="Foliennummernplatzhalter 5"/>
          <p:cNvSpPr>
            <a:spLocks noGrp="1"/>
          </p:cNvSpPr>
          <p:nvPr>
            <p:ph type="sldNum" sz="quarter" idx="12"/>
          </p:nvPr>
        </p:nvSpPr>
        <p:spPr/>
        <p:txBody>
          <a:bodyPr/>
          <a:lstStyle>
            <a:lvl1pPr>
              <a:defRPr/>
            </a:lvl1pPr>
          </a:lstStyle>
          <a:p>
            <a:pPr>
              <a:defRPr/>
            </a:pPr>
            <a:fld id="{06FBDB70-DCDF-43E8-9A08-19AEA83E063B}" type="slidenum">
              <a:rPr lang="de-DE"/>
              <a:pPr>
                <a:defRPr/>
              </a:pPr>
              <a:t>‹Nr.›</a:t>
            </a:fld>
            <a:endParaRPr lang="de-D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961F0B6F-8E26-48BA-8B52-B23F1B8EED9D}" type="datetime1">
              <a:rPr lang="de-DE"/>
              <a:pPr>
                <a:defRPr/>
              </a:pPr>
              <a:t>19.07.2011</a:t>
            </a:fld>
            <a:endParaRPr lang="de-DE" dirty="0"/>
          </a:p>
        </p:txBody>
      </p:sp>
      <p:sp>
        <p:nvSpPr>
          <p:cNvPr id="3" name="Fußzeilenplatzhalter 4"/>
          <p:cNvSpPr>
            <a:spLocks noGrp="1"/>
          </p:cNvSpPr>
          <p:nvPr>
            <p:ph type="ftr" sz="quarter" idx="11"/>
          </p:nvPr>
        </p:nvSpPr>
        <p:spPr/>
        <p:txBody>
          <a:bodyPr/>
          <a:lstStyle>
            <a:lvl1pPr>
              <a:defRPr/>
            </a:lvl1pPr>
          </a:lstStyle>
          <a:p>
            <a:pPr>
              <a:defRPr/>
            </a:pPr>
            <a:endParaRPr lang="de-DE"/>
          </a:p>
        </p:txBody>
      </p:sp>
      <p:sp>
        <p:nvSpPr>
          <p:cNvPr id="4" name="Foliennummernplatzhalter 5"/>
          <p:cNvSpPr>
            <a:spLocks noGrp="1"/>
          </p:cNvSpPr>
          <p:nvPr>
            <p:ph type="sldNum" sz="quarter" idx="12"/>
          </p:nvPr>
        </p:nvSpPr>
        <p:spPr/>
        <p:txBody>
          <a:bodyPr/>
          <a:lstStyle>
            <a:lvl1pPr>
              <a:defRPr/>
            </a:lvl1pPr>
          </a:lstStyle>
          <a:p>
            <a:pPr>
              <a:defRPr/>
            </a:pPr>
            <a:fld id="{EFABE237-3962-40E1-B6A7-49A01CD4B31D}" type="slidenum">
              <a:rPr lang="de-DE"/>
              <a:pPr>
                <a:defRPr/>
              </a:pPr>
              <a:t>‹Nr.›</a:t>
            </a:fld>
            <a:endParaRPr lang="de-D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1214422"/>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1214422"/>
            <a:ext cx="5111750" cy="491174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Textplatzhalter 3"/>
          <p:cNvSpPr>
            <a:spLocks noGrp="1"/>
          </p:cNvSpPr>
          <p:nvPr>
            <p:ph type="body" sz="half" idx="2"/>
          </p:nvPr>
        </p:nvSpPr>
        <p:spPr>
          <a:xfrm>
            <a:off x="457200" y="2500306"/>
            <a:ext cx="3008313" cy="362585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fld id="{14F04EBF-A41C-435A-B0BD-76FC7711E5CE}" type="datetime1">
              <a:rPr lang="de-DE"/>
              <a:pPr>
                <a:defRPr/>
              </a:pPr>
              <a:t>19.07.2011</a:t>
            </a:fld>
            <a:endParaRPr lang="de-DE" dirty="0"/>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DE54D497-1F65-4DFE-BC4C-B073852EE59D}" type="slidenum">
              <a:rPr lang="de-DE"/>
              <a:pPr>
                <a:defRPr/>
              </a:pPr>
              <a:t>‹Nr.›</a:t>
            </a:fld>
            <a:endParaRPr lang="de-D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fld id="{F81C7AE8-D7B3-479A-923E-0A126E24EEC8}" type="datetime1">
              <a:rPr lang="de-DE"/>
              <a:pPr>
                <a:defRPr/>
              </a:pPr>
              <a:t>19.07.2011</a:t>
            </a:fld>
            <a:endParaRPr lang="de-DE" dirty="0"/>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2F4D9825-0A96-4558-95CE-C37FE9168DFD}" type="slidenum">
              <a:rPr lang="de-DE"/>
              <a:pPr>
                <a:defRPr/>
              </a:pPr>
              <a:t>‹Nr.›</a:t>
            </a:fld>
            <a:endParaRPr lang="de-D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12144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1027" name="Textplatzhalter 2"/>
          <p:cNvSpPr>
            <a:spLocks noGrp="1"/>
          </p:cNvSpPr>
          <p:nvPr>
            <p:ph type="body" idx="1"/>
          </p:nvPr>
        </p:nvSpPr>
        <p:spPr bwMode="auto">
          <a:xfrm>
            <a:off x="457200" y="2500313"/>
            <a:ext cx="8229600" cy="3625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Arial" pitchFamily="34" charset="0"/>
              </a:defRPr>
            </a:lvl1pPr>
          </a:lstStyle>
          <a:p>
            <a:pPr>
              <a:defRPr/>
            </a:pPr>
            <a:fld id="{A141B5CF-2FF6-4084-9484-94D733798C09}" type="datetime1">
              <a:rPr lang="de-DE"/>
              <a:pPr>
                <a:defRPr/>
              </a:pPr>
              <a:t>19.07.2011</a:t>
            </a:fld>
            <a:endParaRPr lang="de-DE"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a:defRPr/>
            </a:pP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Arial" pitchFamily="34" charset="0"/>
              </a:defRPr>
            </a:lvl1pPr>
          </a:lstStyle>
          <a:p>
            <a:pPr>
              <a:defRPr/>
            </a:pPr>
            <a:fld id="{BF80577E-651F-4C08-968D-5E7DE4810936}" type="slidenum">
              <a:rPr lang="de-DE"/>
              <a:pPr>
                <a:defRPr/>
              </a:pPr>
              <a:t>‹Nr.›</a:t>
            </a:fld>
            <a:endParaRPr lang="de-DE" dirty="0"/>
          </a:p>
        </p:txBody>
      </p:sp>
      <p:pic>
        <p:nvPicPr>
          <p:cNvPr id="1031" name="Grafik 6" descr="GS_Kopf PPT_en.bmp"/>
          <p:cNvPicPr>
            <a:picLocks noChangeAspect="1"/>
          </p:cNvPicPr>
          <p:nvPr userDrawn="1"/>
        </p:nvPicPr>
        <p:blipFill>
          <a:blip r:embed="rId12" cstate="print"/>
          <a:srcRect/>
          <a:stretch>
            <a:fillRect/>
          </a:stretch>
        </p:blipFill>
        <p:spPr bwMode="auto">
          <a:xfrm>
            <a:off x="0" y="0"/>
            <a:ext cx="9144000" cy="1066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Arial" pitchFamily="34" charset="0"/>
          <a:ea typeface="+mj-ea"/>
          <a:cs typeface="+mj-cs"/>
        </a:defRPr>
      </a:lvl1pPr>
      <a:lvl2pPr algn="ctr" rtl="0" eaLnBrk="0" fontAlgn="base" hangingPunct="0">
        <a:spcBef>
          <a:spcPct val="0"/>
        </a:spcBef>
        <a:spcAft>
          <a:spcPct val="0"/>
        </a:spcAft>
        <a:defRPr sz="4400">
          <a:solidFill>
            <a:schemeClr val="tx1"/>
          </a:solidFill>
          <a:latin typeface="Arial" pitchFamily="34" charset="0"/>
        </a:defRPr>
      </a:lvl2pPr>
      <a:lvl3pPr algn="ctr" rtl="0" eaLnBrk="0" fontAlgn="base" hangingPunct="0">
        <a:spcBef>
          <a:spcPct val="0"/>
        </a:spcBef>
        <a:spcAft>
          <a:spcPct val="0"/>
        </a:spcAft>
        <a:defRPr sz="4400">
          <a:solidFill>
            <a:schemeClr val="tx1"/>
          </a:solidFill>
          <a:latin typeface="Arial" pitchFamily="34" charset="0"/>
        </a:defRPr>
      </a:lvl3pPr>
      <a:lvl4pPr algn="ctr" rtl="0" eaLnBrk="0" fontAlgn="base" hangingPunct="0">
        <a:spcBef>
          <a:spcPct val="0"/>
        </a:spcBef>
        <a:spcAft>
          <a:spcPct val="0"/>
        </a:spcAft>
        <a:defRPr sz="4400">
          <a:solidFill>
            <a:schemeClr val="tx1"/>
          </a:solidFill>
          <a:latin typeface="Arial" pitchFamily="34" charset="0"/>
        </a:defRPr>
      </a:lvl4pPr>
      <a:lvl5pPr algn="ctr" rtl="0" eaLnBrk="0" fontAlgn="base" hangingPunct="0">
        <a:spcBef>
          <a:spcPct val="0"/>
        </a:spcBef>
        <a:spcAft>
          <a:spcPct val="0"/>
        </a:spcAft>
        <a:defRPr sz="4400">
          <a:solidFill>
            <a:schemeClr val="tx1"/>
          </a:solidFill>
          <a:latin typeface="Arial" pitchFamily="34" charset="0"/>
        </a:defRPr>
      </a:lvl5pPr>
      <a:lvl6pPr marL="457200" algn="ctr" rtl="0" fontAlgn="base">
        <a:spcBef>
          <a:spcPct val="0"/>
        </a:spcBef>
        <a:spcAft>
          <a:spcPct val="0"/>
        </a:spcAft>
        <a:defRPr sz="4400">
          <a:solidFill>
            <a:schemeClr val="tx1"/>
          </a:solidFill>
          <a:latin typeface="Arial" pitchFamily="34" charset="0"/>
        </a:defRPr>
      </a:lvl6pPr>
      <a:lvl7pPr marL="914400" algn="ctr" rtl="0" fontAlgn="base">
        <a:spcBef>
          <a:spcPct val="0"/>
        </a:spcBef>
        <a:spcAft>
          <a:spcPct val="0"/>
        </a:spcAft>
        <a:defRPr sz="4400">
          <a:solidFill>
            <a:schemeClr val="tx1"/>
          </a:solidFill>
          <a:latin typeface="Arial" pitchFamily="34" charset="0"/>
        </a:defRPr>
      </a:lvl7pPr>
      <a:lvl8pPr marL="1371600" algn="ctr" rtl="0" fontAlgn="base">
        <a:spcBef>
          <a:spcPct val="0"/>
        </a:spcBef>
        <a:spcAft>
          <a:spcPct val="0"/>
        </a:spcAft>
        <a:defRPr sz="4400">
          <a:solidFill>
            <a:schemeClr val="tx1"/>
          </a:solidFill>
          <a:latin typeface="Arial" pitchFamily="34" charset="0"/>
        </a:defRPr>
      </a:lvl8pPr>
      <a:lvl9pPr marL="1828800" algn="ctr" rtl="0" fontAlgn="base">
        <a:spcBef>
          <a:spcPct val="0"/>
        </a:spcBef>
        <a:spcAft>
          <a:spcPct val="0"/>
        </a:spcAft>
        <a:defRPr sz="4400">
          <a:solidFill>
            <a:schemeClr val="tx1"/>
          </a:solidFill>
          <a:latin typeface="Arial"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pitchFamily="34"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el 5"/>
          <p:cNvSpPr>
            <a:spLocks noGrp="1"/>
          </p:cNvSpPr>
          <p:nvPr>
            <p:ph type="ctrTitle" idx="4294967295"/>
          </p:nvPr>
        </p:nvSpPr>
        <p:spPr>
          <a:xfrm>
            <a:off x="142875" y="1571625"/>
            <a:ext cx="8858250" cy="3657600"/>
          </a:xfrm>
        </p:spPr>
        <p:txBody>
          <a:bodyPr/>
          <a:lstStyle/>
          <a:p>
            <a:pPr eaLnBrk="1" hangingPunct="1">
              <a:defRPr/>
            </a:pPr>
            <a:r>
              <a:rPr lang="de-DE" sz="4800" dirty="0" smtClean="0">
                <a:solidFill>
                  <a:schemeClr val="tx2"/>
                </a:solidFill>
                <a:latin typeface="Arial Rounded MT Bold" pitchFamily="34" charset="0"/>
              </a:rPr>
              <a:t>STARDAT</a:t>
            </a:r>
            <a:r>
              <a:rPr lang="de-DE" sz="4000" dirty="0" smtClean="0">
                <a:solidFill>
                  <a:schemeClr val="tx2"/>
                </a:solidFill>
                <a:latin typeface="Arial Rounded MT Bold" pitchFamily="34" charset="0"/>
              </a:rPr>
              <a:t/>
            </a:r>
            <a:br>
              <a:rPr lang="de-DE" sz="4000" dirty="0" smtClean="0">
                <a:solidFill>
                  <a:schemeClr val="tx2"/>
                </a:solidFill>
                <a:latin typeface="Arial Rounded MT Bold" pitchFamily="34" charset="0"/>
              </a:rPr>
            </a:br>
            <a:r>
              <a:rPr lang="de-DE" sz="1800" dirty="0" smtClean="0">
                <a:solidFill>
                  <a:srgbClr val="C00000"/>
                </a:solidFill>
                <a:latin typeface="Arial Rounded MT Bold" pitchFamily="34" charset="0"/>
              </a:rPr>
              <a:t/>
            </a:r>
            <a:br>
              <a:rPr lang="de-DE" sz="1800" dirty="0" smtClean="0">
                <a:solidFill>
                  <a:srgbClr val="C00000"/>
                </a:solidFill>
                <a:latin typeface="Arial Rounded MT Bold" pitchFamily="34" charset="0"/>
              </a:rPr>
            </a:br>
            <a:r>
              <a:rPr lang="de-DE" sz="3200" b="1" dirty="0" smtClean="0">
                <a:solidFill>
                  <a:srgbClr val="305480"/>
                </a:solidFill>
                <a:latin typeface="+mj-lt"/>
              </a:rPr>
              <a:t>DATA ARCHIVING SUITE</a:t>
            </a:r>
          </a:p>
        </p:txBody>
      </p:sp>
      <p:sp>
        <p:nvSpPr>
          <p:cNvPr id="2051" name="Untertitel 2"/>
          <p:cNvSpPr txBox="1">
            <a:spLocks/>
          </p:cNvSpPr>
          <p:nvPr/>
        </p:nvSpPr>
        <p:spPr bwMode="auto">
          <a:xfrm>
            <a:off x="285750" y="6143625"/>
            <a:ext cx="8715375" cy="500063"/>
          </a:xfrm>
          <a:prstGeom prst="rect">
            <a:avLst/>
          </a:prstGeom>
          <a:noFill/>
          <a:ln w="9525">
            <a:noFill/>
            <a:miter lim="800000"/>
            <a:headEnd/>
            <a:tailEnd/>
          </a:ln>
        </p:spPr>
        <p:txBody>
          <a:bodyPr/>
          <a:lstStyle/>
          <a:p>
            <a:pPr algn="ctr">
              <a:spcBef>
                <a:spcPct val="20000"/>
              </a:spcBef>
              <a:buClr>
                <a:srgbClr val="445A6F"/>
              </a:buClr>
              <a:buFont typeface="Wingdings" pitchFamily="2" charset="2"/>
              <a:buNone/>
              <a:defRPr/>
            </a:pPr>
            <a:r>
              <a:rPr lang="en-US" sz="1600" dirty="0" smtClean="0">
                <a:latin typeface="Calibri" pitchFamily="34" charset="0"/>
                <a:cs typeface="Calibri" pitchFamily="34" charset="0"/>
              </a:rPr>
              <a:t>European Survey Research Association (ESRA), July 18 – 22, 2011, Lausanne, Switzerland</a:t>
            </a:r>
            <a:endParaRPr lang="en-US" sz="1600" dirty="0" smtClean="0">
              <a:latin typeface="Calibri" pitchFamily="34" charset="0"/>
              <a:ea typeface="ヒラギノ角ゴ ProN W6"/>
              <a:cs typeface="Calibri" pitchFamily="34" charset="0"/>
            </a:endParaRPr>
          </a:p>
        </p:txBody>
      </p:sp>
      <p:sp>
        <p:nvSpPr>
          <p:cNvPr id="4" name="Stern mit 4 Zacken 3"/>
          <p:cNvSpPr>
            <a:spLocks noChangeAspect="1"/>
          </p:cNvSpPr>
          <p:nvPr/>
        </p:nvSpPr>
        <p:spPr>
          <a:xfrm>
            <a:off x="6072198" y="2528656"/>
            <a:ext cx="214314" cy="214314"/>
          </a:xfrm>
          <a:prstGeom prst="star4">
            <a:avLst/>
          </a:prstGeom>
          <a:gradFill>
            <a:gsLst>
              <a:gs pos="0">
                <a:schemeClr val="tx2"/>
              </a:gs>
              <a:gs pos="50000">
                <a:schemeClr val="accent1">
                  <a:tint val="44500"/>
                  <a:satMod val="160000"/>
                </a:schemeClr>
              </a:gs>
              <a:gs pos="100000">
                <a:schemeClr val="accent1">
                  <a:tint val="23500"/>
                  <a:satMod val="160000"/>
                </a:schemeClr>
              </a:gs>
            </a:gsLst>
            <a:lin ang="5400000" scaled="0"/>
          </a:gradFill>
          <a:ln w="12700"/>
          <a:effectLst>
            <a:outerShdw blurRad="50800" sx="101000" sy="101000" algn="ctr" rotWithShape="0">
              <a:srgbClr val="000000">
                <a:alpha val="43137"/>
              </a:srgbClr>
            </a:outerShdw>
          </a:effectLst>
          <a:scene3d>
            <a:camera prst="orthographicFront">
              <a:rot lat="0" lon="1079999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2053" name="Textfeld 4"/>
          <p:cNvSpPr txBox="1">
            <a:spLocks noChangeArrowheads="1"/>
          </p:cNvSpPr>
          <p:nvPr/>
        </p:nvSpPr>
        <p:spPr bwMode="auto">
          <a:xfrm>
            <a:off x="928688" y="4545013"/>
            <a:ext cx="7500937" cy="708025"/>
          </a:xfrm>
          <a:prstGeom prst="rect">
            <a:avLst/>
          </a:prstGeom>
          <a:noFill/>
          <a:ln w="9525">
            <a:noFill/>
            <a:miter lim="800000"/>
            <a:headEnd/>
            <a:tailEnd/>
          </a:ln>
        </p:spPr>
        <p:txBody>
          <a:bodyPr>
            <a:spAutoFit/>
          </a:bodyPr>
          <a:lstStyle/>
          <a:p>
            <a:pPr algn="ctr">
              <a:defRPr/>
            </a:pPr>
            <a:r>
              <a:rPr lang="de-DE" dirty="0">
                <a:latin typeface="Calibri" pitchFamily="34" charset="0"/>
                <a:cs typeface="Calibri" pitchFamily="34" charset="0"/>
              </a:rPr>
              <a:t>Monika Linne, </a:t>
            </a:r>
            <a:r>
              <a:rPr lang="de-DE" dirty="0" smtClean="0">
                <a:latin typeface="Calibri" pitchFamily="34" charset="0"/>
                <a:cs typeface="Calibri" pitchFamily="34" charset="0"/>
              </a:rPr>
              <a:t>Evelyn Brislinger, </a:t>
            </a:r>
            <a:r>
              <a:rPr lang="de-DE" dirty="0">
                <a:latin typeface="Calibri" pitchFamily="34" charset="0"/>
                <a:cs typeface="Calibri" pitchFamily="34" charset="0"/>
              </a:rPr>
              <a:t>Wolfgang Zenk-Möltgen</a:t>
            </a:r>
          </a:p>
          <a:p>
            <a:pPr algn="ctr">
              <a:defRPr/>
            </a:pPr>
            <a:endParaRPr lang="de-DE" dirty="0">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50000" decel="5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 fill="hold"/>
                                        <p:tgtEl>
                                          <p:spTgt spid="4"/>
                                        </p:tgtEl>
                                        <p:attrNameLst>
                                          <p:attrName>ppt_x</p:attrName>
                                        </p:attrNameLst>
                                      </p:cBhvr>
                                      <p:tavLst>
                                        <p:tav tm="0">
                                          <p:val>
                                            <p:strVal val="0-#ppt_w/2"/>
                                          </p:val>
                                        </p:tav>
                                        <p:tav tm="100000">
                                          <p:val>
                                            <p:strVal val="#ppt_x"/>
                                          </p:val>
                                        </p:tav>
                                      </p:tavLst>
                                    </p:anim>
                                    <p:anim calcmode="lin" valueType="num">
                                      <p:cBhvr additive="base">
                                        <p:cTn id="8" dur="3000" fill="hold"/>
                                        <p:tgtEl>
                                          <p:spTgt spid="4"/>
                                        </p:tgtEl>
                                        <p:attrNameLst>
                                          <p:attrName>ppt_y</p:attrName>
                                        </p:attrNameLst>
                                      </p:cBhvr>
                                      <p:tavLst>
                                        <p:tav tm="0">
                                          <p:val>
                                            <p:strVal val="0-#ppt_h/2"/>
                                          </p:val>
                                        </p:tav>
                                        <p:tav tm="100000">
                                          <p:val>
                                            <p:strVal val="#ppt_y"/>
                                          </p:val>
                                        </p:tav>
                                      </p:tavLst>
                                    </p:anim>
                                  </p:childTnLst>
                                </p:cTn>
                              </p:par>
                              <p:par>
                                <p:cTn id="9" presetID="8" presetClass="emph" presetSubtype="0" fill="hold" nodeType="withEffect">
                                  <p:stCondLst>
                                    <p:cond delay="0"/>
                                  </p:stCondLst>
                                  <p:childTnLst>
                                    <p:animRot by="21600000">
                                      <p:cBhvr>
                                        <p:cTn id="10" dur="2000" fill="hold"/>
                                        <p:tgtEl>
                                          <p:spTgt spid="4"/>
                                        </p:tgtEl>
                                        <p:attrNameLst>
                                          <p:attrName>r</p:attrName>
                                        </p:attrNameLst>
                                      </p:cBhvr>
                                    </p:animRot>
                                  </p:childTnLst>
                                </p:cTn>
                              </p:par>
                              <p:par>
                                <p:cTn id="11" presetID="3"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2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Gerade Verbindung 40"/>
          <p:cNvCxnSpPr/>
          <p:nvPr/>
        </p:nvCxnSpPr>
        <p:spPr>
          <a:xfrm rot="10800000" flipV="1">
            <a:off x="2843761" y="4795838"/>
            <a:ext cx="4904829" cy="135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0" name="Textfeld 39"/>
          <p:cNvSpPr txBox="1"/>
          <p:nvPr/>
        </p:nvSpPr>
        <p:spPr>
          <a:xfrm>
            <a:off x="3171825" y="4600575"/>
            <a:ext cx="1214438" cy="33813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txBody>
          <a:bodyPr>
            <a:spAutoFit/>
          </a:bodyPr>
          <a:lstStyle/>
          <a:p>
            <a:pPr algn="ctr">
              <a:defRPr/>
            </a:pPr>
            <a:r>
              <a:rPr lang="de-DE" sz="1600" dirty="0" err="1">
                <a:ln w="11430"/>
                <a:solidFill>
                  <a:schemeClr val="tx2">
                    <a:lumMod val="75000"/>
                  </a:schemeClr>
                </a:solidFill>
                <a:latin typeface="+mn-lt"/>
              </a:rPr>
              <a:t>DSDM</a:t>
            </a:r>
          </a:p>
        </p:txBody>
      </p:sp>
      <p:sp>
        <p:nvSpPr>
          <p:cNvPr id="4098" name="Rectangle 8"/>
          <p:cNvSpPr>
            <a:spLocks/>
          </p:cNvSpPr>
          <p:nvPr/>
        </p:nvSpPr>
        <p:spPr bwMode="auto">
          <a:xfrm>
            <a:off x="500063" y="1214438"/>
            <a:ext cx="8207375" cy="500062"/>
          </a:xfrm>
          <a:prstGeom prst="rect">
            <a:avLst/>
          </a:prstGeom>
          <a:noFill/>
          <a:ln w="9525">
            <a:noFill/>
            <a:miter lim="800000"/>
            <a:headEnd/>
            <a:tailEnd/>
          </a:ln>
        </p:spPr>
        <p:txBody>
          <a:bodyPr anchor="ctr"/>
          <a:lstStyle/>
          <a:p>
            <a:pPr>
              <a:defRPr/>
            </a:pPr>
            <a:r>
              <a:rPr lang="de-DE" sz="2200" b="1" dirty="0" smtClean="0">
                <a:solidFill>
                  <a:srgbClr val="35617F"/>
                </a:solidFill>
                <a:latin typeface="+mn-lt"/>
                <a:cs typeface="Arial" pitchFamily="34" charset="0"/>
              </a:rPr>
              <a:t>The </a:t>
            </a:r>
            <a:r>
              <a:rPr lang="de-DE" sz="2200" b="1" dirty="0" err="1" smtClean="0">
                <a:solidFill>
                  <a:srgbClr val="35617F"/>
                </a:solidFill>
                <a:latin typeface="+mn-lt"/>
                <a:cs typeface="Arial" pitchFamily="34" charset="0"/>
              </a:rPr>
              <a:t>Present</a:t>
            </a:r>
            <a:r>
              <a:rPr lang="de-DE" sz="2200" b="1" dirty="0" smtClean="0">
                <a:solidFill>
                  <a:srgbClr val="35617F"/>
                </a:solidFill>
                <a:latin typeface="+mn-lt"/>
                <a:cs typeface="Arial" pitchFamily="34" charset="0"/>
              </a:rPr>
              <a:t> – Coming </a:t>
            </a:r>
            <a:r>
              <a:rPr lang="de-DE" sz="2200" b="1" dirty="0" err="1" smtClean="0">
                <a:solidFill>
                  <a:srgbClr val="35617F"/>
                </a:solidFill>
                <a:latin typeface="+mn-lt"/>
                <a:cs typeface="Arial" pitchFamily="34" charset="0"/>
              </a:rPr>
              <a:t>from</a:t>
            </a:r>
            <a:r>
              <a:rPr lang="de-DE" sz="2200" b="1" dirty="0" smtClean="0">
                <a:solidFill>
                  <a:srgbClr val="35617F"/>
                </a:solidFill>
                <a:latin typeface="+mn-lt"/>
                <a:cs typeface="Arial" pitchFamily="34" charset="0"/>
              </a:rPr>
              <a:t> </a:t>
            </a:r>
            <a:r>
              <a:rPr lang="de-DE" sz="2200" b="1" dirty="0" err="1" smtClean="0">
                <a:solidFill>
                  <a:srgbClr val="35617F"/>
                </a:solidFill>
                <a:latin typeface="+mn-lt"/>
                <a:cs typeface="Arial" pitchFamily="34" charset="0"/>
              </a:rPr>
              <a:t>here</a:t>
            </a:r>
            <a:r>
              <a:rPr lang="de-DE" sz="2200" b="1" dirty="0" smtClean="0">
                <a:solidFill>
                  <a:srgbClr val="35617F"/>
                </a:solidFill>
                <a:latin typeface="+mn-lt"/>
                <a:cs typeface="Arial" pitchFamily="34" charset="0"/>
              </a:rPr>
              <a:t>…</a:t>
            </a:r>
            <a:endParaRPr lang="de-DE" sz="2200" b="1" i="1" dirty="0">
              <a:solidFill>
                <a:srgbClr val="35617F"/>
              </a:solidFill>
              <a:latin typeface="+mn-lt"/>
              <a:cs typeface="Arial" pitchFamily="34" charset="0"/>
            </a:endParaRPr>
          </a:p>
        </p:txBody>
      </p:sp>
      <p:sp>
        <p:nvSpPr>
          <p:cNvPr id="105" name="Textfeld 104"/>
          <p:cNvSpPr txBox="1"/>
          <p:nvPr/>
        </p:nvSpPr>
        <p:spPr>
          <a:xfrm>
            <a:off x="2137400" y="2090738"/>
            <a:ext cx="1714500" cy="276225"/>
          </a:xfrm>
          <a:prstGeom prst="rect">
            <a:avLst/>
          </a:prstGeom>
          <a:noFill/>
        </p:spPr>
        <p:txBody>
          <a:bodyPr lIns="72000" rIns="72000">
            <a:spAutoFit/>
          </a:bodyPr>
          <a:lstStyle/>
          <a:p>
            <a:pPr>
              <a:defRPr/>
            </a:pPr>
            <a:r>
              <a:rPr lang="en-US" sz="1200" dirty="0">
                <a:latin typeface="+mn-lt"/>
              </a:rPr>
              <a:t>Online Publication</a:t>
            </a:r>
            <a:endParaRPr lang="de-DE" sz="1200" dirty="0">
              <a:latin typeface="+mn-lt"/>
            </a:endParaRPr>
          </a:p>
        </p:txBody>
      </p:sp>
      <p:sp>
        <p:nvSpPr>
          <p:cNvPr id="107" name="Textfeld 106"/>
          <p:cNvSpPr txBox="1"/>
          <p:nvPr/>
        </p:nvSpPr>
        <p:spPr>
          <a:xfrm>
            <a:off x="428625" y="6000750"/>
            <a:ext cx="3571875" cy="646113"/>
          </a:xfrm>
          <a:prstGeom prst="rect">
            <a:avLst/>
          </a:prstGeom>
          <a:noFill/>
        </p:spPr>
        <p:txBody>
          <a:bodyPr lIns="72000" rIns="72000">
            <a:spAutoFit/>
          </a:bodyPr>
          <a:lstStyle/>
          <a:p>
            <a:pPr>
              <a:defRPr/>
            </a:pPr>
            <a:r>
              <a:rPr lang="en-US" sz="1200" dirty="0">
                <a:latin typeface="+mn-lt"/>
              </a:rPr>
              <a:t>DBK	Data Catalogue</a:t>
            </a:r>
          </a:p>
          <a:p>
            <a:pPr>
              <a:defRPr/>
            </a:pPr>
            <a:r>
              <a:rPr lang="en-US" sz="1200" dirty="0">
                <a:latin typeface="+mn-lt"/>
              </a:rPr>
              <a:t>ZACAT	Online Study Catalogue</a:t>
            </a:r>
          </a:p>
          <a:p>
            <a:pPr>
              <a:defRPr/>
            </a:pPr>
            <a:r>
              <a:rPr lang="en-US" sz="1200" dirty="0" err="1">
                <a:latin typeface="+mn-lt"/>
              </a:rPr>
              <a:t>DBKEdit</a:t>
            </a:r>
            <a:r>
              <a:rPr lang="en-US" sz="1200" dirty="0">
                <a:latin typeface="+mn-lt"/>
              </a:rPr>
              <a:t>	Data Catalogue Edit-Tool</a:t>
            </a:r>
            <a:endParaRPr lang="de-DE" sz="1200" dirty="0">
              <a:latin typeface="+mn-lt"/>
            </a:endParaRPr>
          </a:p>
        </p:txBody>
      </p:sp>
      <p:sp>
        <p:nvSpPr>
          <p:cNvPr id="108" name="Textfeld 107"/>
          <p:cNvSpPr txBox="1"/>
          <p:nvPr/>
        </p:nvSpPr>
        <p:spPr>
          <a:xfrm>
            <a:off x="4143375" y="5997575"/>
            <a:ext cx="3571875" cy="646331"/>
          </a:xfrm>
          <a:prstGeom prst="rect">
            <a:avLst/>
          </a:prstGeom>
          <a:noFill/>
        </p:spPr>
        <p:txBody>
          <a:bodyPr lIns="72000" rIns="72000">
            <a:spAutoFit/>
          </a:bodyPr>
          <a:lstStyle/>
          <a:p>
            <a:pPr>
              <a:defRPr/>
            </a:pPr>
            <a:r>
              <a:rPr lang="en-US" sz="1200" dirty="0">
                <a:latin typeface="+mn-lt"/>
              </a:rPr>
              <a:t>DSDM	Dataset Documentation Manager</a:t>
            </a:r>
          </a:p>
          <a:p>
            <a:pPr>
              <a:defRPr/>
            </a:pPr>
            <a:r>
              <a:rPr lang="en-US" sz="1200" dirty="0">
                <a:latin typeface="+mn-lt"/>
              </a:rPr>
              <a:t>CBE	</a:t>
            </a:r>
            <a:r>
              <a:rPr lang="en-US" sz="1200" dirty="0" err="1" smtClean="0">
                <a:latin typeface="+mn-lt"/>
              </a:rPr>
              <a:t>CodebookExplorer</a:t>
            </a:r>
            <a:endParaRPr lang="en-US" sz="1200" dirty="0" smtClean="0">
              <a:latin typeface="+mn-lt"/>
            </a:endParaRPr>
          </a:p>
          <a:p>
            <a:pPr>
              <a:defRPr/>
            </a:pPr>
            <a:r>
              <a:rPr lang="en-US" sz="1200" dirty="0" err="1" smtClean="0">
                <a:latin typeface="+mn-lt"/>
              </a:rPr>
              <a:t>da|ra</a:t>
            </a:r>
            <a:r>
              <a:rPr lang="en-US" sz="1200" dirty="0" smtClean="0">
                <a:latin typeface="+mn-lt"/>
              </a:rPr>
              <a:t>	Registration Agency</a:t>
            </a:r>
            <a:endParaRPr lang="de-DE" sz="1200" dirty="0" smtClean="0">
              <a:latin typeface="+mn-lt"/>
            </a:endParaRPr>
          </a:p>
        </p:txBody>
      </p:sp>
      <p:cxnSp>
        <p:nvCxnSpPr>
          <p:cNvPr id="31" name="Gerade Verbindung 30"/>
          <p:cNvCxnSpPr/>
          <p:nvPr/>
        </p:nvCxnSpPr>
        <p:spPr>
          <a:xfrm rot="5400000" flipH="1" flipV="1">
            <a:off x="1067881" y="4434682"/>
            <a:ext cx="1474787"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p:nvCxnSpPr>
        <p:spPr>
          <a:xfrm>
            <a:off x="755470" y="3695700"/>
            <a:ext cx="1872260"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3" name="Gerade Verbindung mit Pfeil 32"/>
          <p:cNvCxnSpPr/>
          <p:nvPr/>
        </p:nvCxnSpPr>
        <p:spPr>
          <a:xfrm rot="5400000" flipH="1" flipV="1">
            <a:off x="2334836" y="3402806"/>
            <a:ext cx="584200" cy="1588"/>
          </a:xfrm>
          <a:prstGeom prst="straightConnector1">
            <a:avLst/>
          </a:prstGeom>
          <a:ln w="127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Gerade Verbindung mit Pfeil 33"/>
          <p:cNvCxnSpPr/>
          <p:nvPr/>
        </p:nvCxnSpPr>
        <p:spPr>
          <a:xfrm rot="5400000" flipH="1" flipV="1">
            <a:off x="463370" y="3402013"/>
            <a:ext cx="582613" cy="1587"/>
          </a:xfrm>
          <a:prstGeom prst="straightConnector1">
            <a:avLst/>
          </a:prstGeom>
          <a:ln w="127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p:nvCxnSpPr>
        <p:spPr>
          <a:xfrm rot="10800000">
            <a:off x="2239963" y="5367338"/>
            <a:ext cx="5505450"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6" name="Gerade Verbindung mit Pfeil 35"/>
          <p:cNvCxnSpPr/>
          <p:nvPr/>
        </p:nvCxnSpPr>
        <p:spPr>
          <a:xfrm rot="5400000" flipH="1" flipV="1">
            <a:off x="6611938" y="4235450"/>
            <a:ext cx="2271712" cy="1588"/>
          </a:xfrm>
          <a:prstGeom prst="straightConnector1">
            <a:avLst/>
          </a:prstGeom>
          <a:ln w="127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37" name="Abgerundetes Rechteck 36"/>
          <p:cNvSpPr/>
          <p:nvPr/>
        </p:nvSpPr>
        <p:spPr>
          <a:xfrm>
            <a:off x="1276016" y="2571744"/>
            <a:ext cx="972000" cy="500066"/>
          </a:xfrm>
          <a:prstGeom prst="round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0" scaled="1"/>
            <a:tileRect/>
          </a:gradFill>
          <a:ln w="12700">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anchor="ctr">
            <a:scene3d>
              <a:camera prst="orthographicFront"/>
              <a:lightRig rig="glow" dir="tl">
                <a:rot lat="0" lon="0" rev="5400000"/>
              </a:lightRig>
            </a:scene3d>
            <a:sp3d contourW="6350">
              <a:bevelT w="25400" h="25400"/>
              <a:contourClr>
                <a:schemeClr val="tx1">
                  <a:lumMod val="65000"/>
                  <a:lumOff val="35000"/>
                </a:schemeClr>
              </a:contourClr>
            </a:sp3d>
          </a:bodyPr>
          <a:lstStyle/>
          <a:p>
            <a:pPr algn="ctr">
              <a:defRPr/>
            </a:pPr>
            <a:r>
              <a:rPr lang="de-DE" sz="1400" dirty="0">
                <a:ln w="11430"/>
                <a:solidFill>
                  <a:schemeClr val="tx2">
                    <a:lumMod val="75000"/>
                  </a:schemeClr>
                </a:solidFill>
              </a:rPr>
              <a:t>DBK</a:t>
            </a:r>
          </a:p>
        </p:txBody>
      </p:sp>
      <p:sp>
        <p:nvSpPr>
          <p:cNvPr id="38" name="Abgerundetes Rechteck 37"/>
          <p:cNvSpPr/>
          <p:nvPr/>
        </p:nvSpPr>
        <p:spPr>
          <a:xfrm>
            <a:off x="2339690" y="2571744"/>
            <a:ext cx="972000" cy="500066"/>
          </a:xfrm>
          <a:prstGeom prst="round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0" scaled="1"/>
            <a:tileRect/>
          </a:gradFill>
          <a:ln w="12700">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anchor="ctr">
            <a:scene3d>
              <a:camera prst="orthographicFront"/>
              <a:lightRig rig="glow" dir="tl">
                <a:rot lat="0" lon="0" rev="5400000"/>
              </a:lightRig>
            </a:scene3d>
            <a:sp3d contourW="6350">
              <a:bevelT w="25400" h="25400"/>
              <a:contourClr>
                <a:schemeClr val="tx1">
                  <a:lumMod val="65000"/>
                  <a:lumOff val="35000"/>
                </a:schemeClr>
              </a:contourClr>
            </a:sp3d>
          </a:bodyPr>
          <a:lstStyle/>
          <a:p>
            <a:pPr algn="ctr">
              <a:defRPr/>
            </a:pPr>
            <a:r>
              <a:rPr lang="de-DE" sz="1400" dirty="0">
                <a:ln w="11430"/>
                <a:solidFill>
                  <a:schemeClr val="tx2">
                    <a:lumMod val="75000"/>
                  </a:schemeClr>
                </a:solidFill>
              </a:rPr>
              <a:t>ZACAT</a:t>
            </a:r>
          </a:p>
        </p:txBody>
      </p:sp>
      <p:sp>
        <p:nvSpPr>
          <p:cNvPr id="39" name="Abgerundetes Rechteck 38"/>
          <p:cNvSpPr/>
          <p:nvPr/>
        </p:nvSpPr>
        <p:spPr>
          <a:xfrm>
            <a:off x="6815762" y="2571744"/>
            <a:ext cx="972000" cy="500066"/>
          </a:xfrm>
          <a:prstGeom prst="round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0" scaled="1"/>
            <a:tileRect/>
          </a:gradFill>
          <a:ln w="12700">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anchor="ctr">
            <a:scene3d>
              <a:camera prst="orthographicFront"/>
              <a:lightRig rig="glow" dir="tl">
                <a:rot lat="0" lon="0" rev="5400000"/>
              </a:lightRig>
            </a:scene3d>
            <a:sp3d contourW="6350">
              <a:bevelT w="25400" h="25400"/>
              <a:contourClr>
                <a:schemeClr val="tx1">
                  <a:lumMod val="65000"/>
                  <a:lumOff val="35000"/>
                </a:schemeClr>
              </a:contourClr>
            </a:sp3d>
          </a:bodyPr>
          <a:lstStyle/>
          <a:p>
            <a:pPr algn="ctr">
              <a:defRPr/>
            </a:pPr>
            <a:r>
              <a:rPr lang="de-DE" sz="1400" dirty="0">
                <a:ln w="11430"/>
                <a:solidFill>
                  <a:schemeClr val="tx2">
                    <a:lumMod val="75000"/>
                  </a:schemeClr>
                </a:solidFill>
              </a:rPr>
              <a:t>CBE</a:t>
            </a:r>
          </a:p>
        </p:txBody>
      </p:sp>
      <p:cxnSp>
        <p:nvCxnSpPr>
          <p:cNvPr id="42" name="Gerade Verbindung mit Pfeil 41"/>
          <p:cNvCxnSpPr/>
          <p:nvPr/>
        </p:nvCxnSpPr>
        <p:spPr>
          <a:xfrm rot="5400000" flipH="1" flipV="1">
            <a:off x="2003179" y="3953669"/>
            <a:ext cx="1682750" cy="1587"/>
          </a:xfrm>
          <a:prstGeom prst="straightConnector1">
            <a:avLst/>
          </a:prstGeom>
          <a:ln w="127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 name="Form 42"/>
          <p:cNvCxnSpPr/>
          <p:nvPr/>
        </p:nvCxnSpPr>
        <p:spPr>
          <a:xfrm rot="10800000" flipV="1">
            <a:off x="3131801" y="3071812"/>
            <a:ext cx="4254839" cy="1221307"/>
          </a:xfrm>
          <a:prstGeom prst="bentConnector3">
            <a:avLst>
              <a:gd name="adj1" fmla="val 78"/>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4" name="Gerade Verbindung mit Pfeil 43"/>
          <p:cNvCxnSpPr/>
          <p:nvPr/>
        </p:nvCxnSpPr>
        <p:spPr>
          <a:xfrm rot="5400000" flipH="1" flipV="1">
            <a:off x="2543632" y="3691732"/>
            <a:ext cx="1177925" cy="1588"/>
          </a:xfrm>
          <a:prstGeom prst="straightConnector1">
            <a:avLst/>
          </a:prstGeom>
          <a:ln w="127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54" name="Abgerundetes Rechteck 53"/>
          <p:cNvSpPr/>
          <p:nvPr/>
        </p:nvSpPr>
        <p:spPr>
          <a:xfrm>
            <a:off x="215530" y="2564880"/>
            <a:ext cx="972000" cy="500066"/>
          </a:xfrm>
          <a:prstGeom prst="round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0" scaled="1"/>
            <a:tileRect/>
          </a:gradFill>
          <a:ln w="12700">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anchor="ctr">
            <a:scene3d>
              <a:camera prst="orthographicFront"/>
              <a:lightRig rig="glow" dir="tl">
                <a:rot lat="0" lon="0" rev="5400000"/>
              </a:lightRig>
            </a:scene3d>
            <a:sp3d contourW="6350">
              <a:bevelT w="25400" h="25400"/>
              <a:contourClr>
                <a:schemeClr val="tx1">
                  <a:lumMod val="65000"/>
                  <a:lumOff val="35000"/>
                </a:schemeClr>
              </a:contourClr>
            </a:sp3d>
          </a:bodyPr>
          <a:lstStyle/>
          <a:p>
            <a:pPr algn="ctr">
              <a:defRPr/>
            </a:pPr>
            <a:r>
              <a:rPr lang="de-DE" sz="1400" dirty="0" err="1" smtClean="0">
                <a:ln w="11430"/>
                <a:solidFill>
                  <a:schemeClr val="tx2">
                    <a:lumMod val="75000"/>
                  </a:schemeClr>
                </a:solidFill>
              </a:rPr>
              <a:t>da|ra</a:t>
            </a:r>
            <a:endParaRPr lang="de-DE" sz="1400" dirty="0" smtClean="0">
              <a:ln w="11430"/>
              <a:solidFill>
                <a:schemeClr val="tx2">
                  <a:lumMod val="75000"/>
                </a:schemeClr>
              </a:solidFill>
            </a:endParaRPr>
          </a:p>
        </p:txBody>
      </p:sp>
      <p:cxnSp>
        <p:nvCxnSpPr>
          <p:cNvPr id="66" name="Gerade Verbindung mit Pfeil 65"/>
          <p:cNvCxnSpPr/>
          <p:nvPr/>
        </p:nvCxnSpPr>
        <p:spPr>
          <a:xfrm rot="5400000" flipH="1" flipV="1">
            <a:off x="1514945" y="3396365"/>
            <a:ext cx="582613" cy="1587"/>
          </a:xfrm>
          <a:prstGeom prst="straightConnector1">
            <a:avLst/>
          </a:prstGeom>
          <a:ln w="127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30" name="Textfeld 29"/>
          <p:cNvSpPr txBox="1"/>
          <p:nvPr/>
        </p:nvSpPr>
        <p:spPr>
          <a:xfrm>
            <a:off x="1197262" y="5172075"/>
            <a:ext cx="1214438" cy="33813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txBody>
          <a:bodyPr>
            <a:spAutoFit/>
          </a:bodyPr>
          <a:lstStyle/>
          <a:p>
            <a:pPr algn="ctr">
              <a:defRPr/>
            </a:pPr>
            <a:r>
              <a:rPr lang="de-DE" sz="1600" dirty="0" err="1">
                <a:ln w="11430"/>
                <a:solidFill>
                  <a:schemeClr val="tx2">
                    <a:lumMod val="75000"/>
                  </a:schemeClr>
                </a:solidFill>
                <a:latin typeface="+mn-lt"/>
              </a:rPr>
              <a:t>DBKEdit</a:t>
            </a:r>
            <a:endParaRPr lang="de-DE" sz="1600" dirty="0">
              <a:ln w="11430"/>
              <a:solidFill>
                <a:schemeClr val="tx2">
                  <a:lumMod val="75000"/>
                </a:schemeClr>
              </a:solidFill>
              <a:latin typeface="+mn-lt"/>
            </a:endParaRPr>
          </a:p>
        </p:txBody>
      </p:sp>
      <p:sp>
        <p:nvSpPr>
          <p:cNvPr id="63" name="Abgerundetes Rechteck 62"/>
          <p:cNvSpPr/>
          <p:nvPr/>
        </p:nvSpPr>
        <p:spPr>
          <a:xfrm>
            <a:off x="5760300" y="2571744"/>
            <a:ext cx="972000" cy="500066"/>
          </a:xfrm>
          <a:prstGeom prst="round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0" scaled="1"/>
            <a:tileRect/>
          </a:gradFill>
          <a:ln w="12700">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anchor="ctr">
            <a:scene3d>
              <a:camera prst="orthographicFront"/>
              <a:lightRig rig="glow" dir="tl">
                <a:rot lat="0" lon="0" rev="5400000"/>
              </a:lightRig>
            </a:scene3d>
            <a:sp3d contourW="6350">
              <a:bevelT w="25400" h="25400"/>
              <a:contourClr>
                <a:schemeClr val="tx1">
                  <a:lumMod val="65000"/>
                  <a:lumOff val="35000"/>
                </a:schemeClr>
              </a:contourClr>
            </a:sp3d>
          </a:bodyPr>
          <a:lstStyle/>
          <a:p>
            <a:pPr algn="ctr">
              <a:defRPr/>
            </a:pPr>
            <a:r>
              <a:rPr lang="de-DE" sz="1400" dirty="0">
                <a:ln w="11430"/>
                <a:solidFill>
                  <a:schemeClr val="tx2">
                    <a:lumMod val="75000"/>
                  </a:schemeClr>
                </a:solidFill>
              </a:rPr>
              <a:t>Report</a:t>
            </a:r>
          </a:p>
        </p:txBody>
      </p:sp>
      <p:cxnSp>
        <p:nvCxnSpPr>
          <p:cNvPr id="64" name="Gerade Verbindung mit Pfeil 63"/>
          <p:cNvCxnSpPr/>
          <p:nvPr/>
        </p:nvCxnSpPr>
        <p:spPr>
          <a:xfrm rot="5400000" flipH="1" flipV="1">
            <a:off x="6098627" y="3300413"/>
            <a:ext cx="401637" cy="1588"/>
          </a:xfrm>
          <a:prstGeom prst="straightConnector1">
            <a:avLst/>
          </a:prstGeom>
          <a:ln w="127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5" name="Form 64"/>
          <p:cNvCxnSpPr/>
          <p:nvPr/>
        </p:nvCxnSpPr>
        <p:spPr>
          <a:xfrm rot="5400000">
            <a:off x="6608763" y="3206750"/>
            <a:ext cx="598487" cy="328613"/>
          </a:xfrm>
          <a:prstGeom prst="bentConnector2">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7" name="Textfeld 66"/>
          <p:cNvSpPr txBox="1"/>
          <p:nvPr/>
        </p:nvSpPr>
        <p:spPr>
          <a:xfrm>
            <a:off x="5561870" y="3500438"/>
            <a:ext cx="1314450" cy="33813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txBody>
          <a:bodyPr>
            <a:spAutoFit/>
          </a:bodyPr>
          <a:lstStyle/>
          <a:p>
            <a:pPr algn="ctr">
              <a:defRPr/>
            </a:pPr>
            <a:r>
              <a:rPr lang="de-DE" sz="1600" dirty="0" err="1">
                <a:ln w="11430"/>
                <a:solidFill>
                  <a:schemeClr val="tx2">
                    <a:lumMod val="75000"/>
                  </a:schemeClr>
                </a:solidFill>
                <a:latin typeface="+mn-lt"/>
              </a:rPr>
              <a:t>Report-Tool</a:t>
            </a:r>
          </a:p>
        </p:txBody>
      </p:sp>
      <p:sp>
        <p:nvSpPr>
          <p:cNvPr id="68" name="Ellipse 67"/>
          <p:cNvSpPr/>
          <p:nvPr/>
        </p:nvSpPr>
        <p:spPr>
          <a:xfrm>
            <a:off x="8047038" y="3967163"/>
            <a:ext cx="973137" cy="642937"/>
          </a:xfrm>
          <a:prstGeom prst="ellipse">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0" scaled="1"/>
            <a:tileRect/>
          </a:gradFill>
          <a:ln w="12700">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anchor="ctr">
            <a:scene3d>
              <a:camera prst="orthographicFront"/>
              <a:lightRig rig="glow" dir="tl">
                <a:rot lat="0" lon="0" rev="5400000"/>
              </a:lightRig>
            </a:scene3d>
            <a:sp3d contourW="6350">
              <a:bevelT w="25400" h="25400"/>
              <a:contourClr>
                <a:schemeClr val="tx1">
                  <a:lumMod val="65000"/>
                  <a:lumOff val="35000"/>
                </a:schemeClr>
              </a:contourClr>
            </a:sp3d>
          </a:bodyPr>
          <a:lstStyle/>
          <a:p>
            <a:pPr algn="ctr">
              <a:defRPr/>
            </a:pPr>
            <a:endParaRPr lang="de-DE" sz="1400" dirty="0">
              <a:ln w="11430"/>
              <a:solidFill>
                <a:schemeClr val="tx2">
                  <a:lumMod val="75000"/>
                </a:schemeClr>
              </a:solidFill>
            </a:endParaRPr>
          </a:p>
        </p:txBody>
      </p:sp>
      <p:sp>
        <p:nvSpPr>
          <p:cNvPr id="69" name="Textfeld 68"/>
          <p:cNvSpPr txBox="1"/>
          <p:nvPr/>
        </p:nvSpPr>
        <p:spPr>
          <a:xfrm>
            <a:off x="7905750" y="4025900"/>
            <a:ext cx="1300163" cy="492125"/>
          </a:xfrm>
          <a:prstGeom prst="rect">
            <a:avLst/>
          </a:prstGeom>
          <a:noFill/>
        </p:spPr>
        <p:txBody>
          <a:bodyPr lIns="72000" rIns="72000">
            <a:spAutoFit/>
          </a:bodyPr>
          <a:lstStyle/>
          <a:p>
            <a:pPr algn="ctr">
              <a:defRPr/>
            </a:pPr>
            <a:r>
              <a:rPr lang="en-US" sz="1300" dirty="0" err="1">
                <a:latin typeface="+mn-lt"/>
              </a:rPr>
              <a:t>Longterm</a:t>
            </a:r>
            <a:r>
              <a:rPr lang="en-US" sz="1300" dirty="0">
                <a:latin typeface="+mn-lt"/>
              </a:rPr>
              <a:t>-preservation</a:t>
            </a:r>
            <a:endParaRPr lang="de-DE" sz="1300" dirty="0">
              <a:latin typeface="+mn-lt"/>
            </a:endParaRPr>
          </a:p>
        </p:txBody>
      </p:sp>
      <p:cxnSp>
        <p:nvCxnSpPr>
          <p:cNvPr id="70" name="Gerade Verbindung mit Pfeil 69"/>
          <p:cNvCxnSpPr/>
          <p:nvPr/>
        </p:nvCxnSpPr>
        <p:spPr>
          <a:xfrm>
            <a:off x="7742238" y="4279900"/>
            <a:ext cx="249237" cy="1588"/>
          </a:xfrm>
          <a:prstGeom prst="straightConnector1">
            <a:avLst/>
          </a:prstGeom>
          <a:ln w="127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71" name="Abgerundetes Rechteck 70"/>
          <p:cNvSpPr/>
          <p:nvPr/>
        </p:nvSpPr>
        <p:spPr>
          <a:xfrm>
            <a:off x="3387158" y="2571744"/>
            <a:ext cx="972000" cy="500066"/>
          </a:xfrm>
          <a:prstGeom prst="round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0" scaled="1"/>
            <a:tileRect/>
          </a:gradFill>
          <a:ln w="12700">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anchor="ctr">
            <a:scene3d>
              <a:camera prst="orthographicFront"/>
              <a:lightRig rig="glow" dir="tl">
                <a:rot lat="0" lon="0" rev="5400000"/>
              </a:lightRig>
            </a:scene3d>
            <a:sp3d contourW="6350">
              <a:bevelT w="25400" h="25400"/>
              <a:contourClr>
                <a:schemeClr val="tx1">
                  <a:lumMod val="65000"/>
                  <a:lumOff val="35000"/>
                </a:schemeClr>
              </a:contourClr>
            </a:sp3d>
          </a:bodyPr>
          <a:lstStyle/>
          <a:p>
            <a:pPr algn="ctr">
              <a:defRPr/>
            </a:pPr>
            <a:r>
              <a:rPr lang="de-DE" sz="1400" dirty="0">
                <a:ln w="11430"/>
                <a:solidFill>
                  <a:schemeClr val="tx2">
                    <a:lumMod val="75000"/>
                  </a:schemeClr>
                </a:solidFill>
              </a:rPr>
              <a:t>Variable </a:t>
            </a:r>
            <a:r>
              <a:rPr lang="de-DE" sz="1400" dirty="0" err="1">
                <a:ln w="11430"/>
                <a:solidFill>
                  <a:schemeClr val="tx2">
                    <a:lumMod val="75000"/>
                  </a:schemeClr>
                </a:solidFill>
              </a:rPr>
              <a:t>Overview</a:t>
            </a:r>
            <a:endParaRPr lang="de-DE" sz="1400" dirty="0">
              <a:ln w="11430"/>
              <a:solidFill>
                <a:schemeClr val="tx2">
                  <a:lumMod val="75000"/>
                </a:schemeClr>
              </a:solidFill>
            </a:endParaRPr>
          </a:p>
        </p:txBody>
      </p:sp>
      <p:cxnSp>
        <p:nvCxnSpPr>
          <p:cNvPr id="73" name="Gerade Verbindung mit Pfeil 72"/>
          <p:cNvCxnSpPr/>
          <p:nvPr/>
        </p:nvCxnSpPr>
        <p:spPr>
          <a:xfrm rot="5400000" flipH="1" flipV="1">
            <a:off x="3334153" y="3693838"/>
            <a:ext cx="1177925" cy="1588"/>
          </a:xfrm>
          <a:prstGeom prst="straightConnector1">
            <a:avLst/>
          </a:prstGeom>
          <a:ln w="127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82" name="Textfeld 81"/>
          <p:cNvSpPr txBox="1"/>
          <p:nvPr/>
        </p:nvSpPr>
        <p:spPr>
          <a:xfrm>
            <a:off x="6031665" y="2090738"/>
            <a:ext cx="2428875" cy="276225"/>
          </a:xfrm>
          <a:prstGeom prst="rect">
            <a:avLst/>
          </a:prstGeom>
          <a:noFill/>
        </p:spPr>
        <p:txBody>
          <a:bodyPr lIns="72000" rIns="72000">
            <a:spAutoFit/>
          </a:bodyPr>
          <a:lstStyle/>
          <a:p>
            <a:pPr>
              <a:defRPr/>
            </a:pPr>
            <a:r>
              <a:rPr lang="en-US" sz="1200" dirty="0" smtClean="0">
                <a:latin typeface="+mn-lt"/>
              </a:rPr>
              <a:t>Offline- and Online Publication</a:t>
            </a:r>
            <a:endParaRPr lang="de-DE" sz="1200" dirty="0">
              <a:latin typeface="+mn-lt"/>
            </a:endParaRPr>
          </a:p>
        </p:txBody>
      </p:sp>
      <p:sp>
        <p:nvSpPr>
          <p:cNvPr id="45" name="Stern mit 4 Zacken 44"/>
          <p:cNvSpPr>
            <a:spLocks noChangeAspect="1"/>
          </p:cNvSpPr>
          <p:nvPr/>
        </p:nvSpPr>
        <p:spPr>
          <a:xfrm>
            <a:off x="404751" y="1306024"/>
            <a:ext cx="144020" cy="144020"/>
          </a:xfrm>
          <a:prstGeom prst="star4">
            <a:avLst/>
          </a:prstGeom>
          <a:gradFill>
            <a:gsLst>
              <a:gs pos="0">
                <a:schemeClr val="tx2"/>
              </a:gs>
              <a:gs pos="50000">
                <a:schemeClr val="accent1">
                  <a:tint val="44500"/>
                  <a:satMod val="160000"/>
                </a:schemeClr>
              </a:gs>
              <a:gs pos="100000">
                <a:schemeClr val="accent1">
                  <a:tint val="23500"/>
                  <a:satMod val="160000"/>
                </a:schemeClr>
              </a:gs>
            </a:gsLst>
            <a:lin ang="5400000" scaled="0"/>
          </a:gradFill>
          <a:ln w="12700"/>
          <a:effectLst>
            <a:outerShdw blurRad="50800" sx="101000" sy="101000" algn="ctr" rotWithShape="0">
              <a:srgbClr val="000000">
                <a:alpha val="43137"/>
              </a:srgbClr>
            </a:outerShdw>
          </a:effectLst>
          <a:scene3d>
            <a:camera prst="orthographicFront">
              <a:rot lat="0" lon="1079999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50000" decel="50000"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3000" fill="hold"/>
                                        <p:tgtEl>
                                          <p:spTgt spid="45"/>
                                        </p:tgtEl>
                                        <p:attrNameLst>
                                          <p:attrName>ppt_x</p:attrName>
                                        </p:attrNameLst>
                                      </p:cBhvr>
                                      <p:tavLst>
                                        <p:tav tm="0">
                                          <p:val>
                                            <p:strVal val="0-#ppt_w/2"/>
                                          </p:val>
                                        </p:tav>
                                        <p:tav tm="100000">
                                          <p:val>
                                            <p:strVal val="#ppt_x"/>
                                          </p:val>
                                        </p:tav>
                                      </p:tavLst>
                                    </p:anim>
                                    <p:anim calcmode="lin" valueType="num">
                                      <p:cBhvr additive="base">
                                        <p:cTn id="8" dur="3000" fill="hold"/>
                                        <p:tgtEl>
                                          <p:spTgt spid="45"/>
                                        </p:tgtEl>
                                        <p:attrNameLst>
                                          <p:attrName>ppt_y</p:attrName>
                                        </p:attrNameLst>
                                      </p:cBhvr>
                                      <p:tavLst>
                                        <p:tav tm="0">
                                          <p:val>
                                            <p:strVal val="0-#ppt_h/2"/>
                                          </p:val>
                                        </p:tav>
                                        <p:tav tm="100000">
                                          <p:val>
                                            <p:strVal val="#ppt_y"/>
                                          </p:val>
                                        </p:tav>
                                      </p:tavLst>
                                    </p:anim>
                                  </p:childTnLst>
                                </p:cTn>
                              </p:par>
                              <p:par>
                                <p:cTn id="9" presetID="8" presetClass="emph" presetSubtype="0" fill="hold" nodeType="withEffect">
                                  <p:stCondLst>
                                    <p:cond delay="0"/>
                                  </p:stCondLst>
                                  <p:childTnLst>
                                    <p:animRot by="21600000">
                                      <p:cBhvr>
                                        <p:cTn id="10" dur="2000" fill="hold"/>
                                        <p:tgtEl>
                                          <p:spTgt spid="45"/>
                                        </p:tgtEl>
                                        <p:attrNameLst>
                                          <p:attrName>r</p:attrName>
                                        </p:attrNameLst>
                                      </p:cBhvr>
                                    </p:animRot>
                                  </p:childTnLst>
                                </p:cTn>
                              </p:par>
                              <p:par>
                                <p:cTn id="11" presetID="3" presetClass="entr" presetSubtype="10"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blinds(horizontal)">
                                      <p:cBhvr>
                                        <p:cTn id="13" dur="2700"/>
                                        <p:tgtEl>
                                          <p:spTgt spid="4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41"/>
                                        </p:tgtEl>
                                      </p:cBhvr>
                                    </p:animEffect>
                                    <p:set>
                                      <p:cBhvr>
                                        <p:cTn id="18" dur="1" fill="hold">
                                          <p:stCondLst>
                                            <p:cond delay="499"/>
                                          </p:stCondLst>
                                        </p:cTn>
                                        <p:tgtEl>
                                          <p:spTgt spid="41"/>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40"/>
                                        </p:tgtEl>
                                      </p:cBhvr>
                                    </p:animEffect>
                                    <p:set>
                                      <p:cBhvr>
                                        <p:cTn id="21" dur="1" fill="hold">
                                          <p:stCondLst>
                                            <p:cond delay="499"/>
                                          </p:stCondLst>
                                        </p:cTn>
                                        <p:tgtEl>
                                          <p:spTgt spid="40"/>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105"/>
                                        </p:tgtEl>
                                      </p:cBhvr>
                                    </p:animEffect>
                                    <p:set>
                                      <p:cBhvr>
                                        <p:cTn id="24" dur="1" fill="hold">
                                          <p:stCondLst>
                                            <p:cond delay="499"/>
                                          </p:stCondLst>
                                        </p:cTn>
                                        <p:tgtEl>
                                          <p:spTgt spid="105"/>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107"/>
                                        </p:tgtEl>
                                      </p:cBhvr>
                                    </p:animEffect>
                                    <p:set>
                                      <p:cBhvr>
                                        <p:cTn id="27" dur="1" fill="hold">
                                          <p:stCondLst>
                                            <p:cond delay="499"/>
                                          </p:stCondLst>
                                        </p:cTn>
                                        <p:tgtEl>
                                          <p:spTgt spid="107"/>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108"/>
                                        </p:tgtEl>
                                      </p:cBhvr>
                                    </p:animEffect>
                                    <p:set>
                                      <p:cBhvr>
                                        <p:cTn id="30" dur="1" fill="hold">
                                          <p:stCondLst>
                                            <p:cond delay="499"/>
                                          </p:stCondLst>
                                        </p:cTn>
                                        <p:tgtEl>
                                          <p:spTgt spid="108"/>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31"/>
                                        </p:tgtEl>
                                      </p:cBhvr>
                                    </p:animEffect>
                                    <p:set>
                                      <p:cBhvr>
                                        <p:cTn id="33" dur="1" fill="hold">
                                          <p:stCondLst>
                                            <p:cond delay="499"/>
                                          </p:stCondLst>
                                        </p:cTn>
                                        <p:tgtEl>
                                          <p:spTgt spid="31"/>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32"/>
                                        </p:tgtEl>
                                      </p:cBhvr>
                                    </p:animEffect>
                                    <p:set>
                                      <p:cBhvr>
                                        <p:cTn id="36" dur="1" fill="hold">
                                          <p:stCondLst>
                                            <p:cond delay="499"/>
                                          </p:stCondLst>
                                        </p:cTn>
                                        <p:tgtEl>
                                          <p:spTgt spid="32"/>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33"/>
                                        </p:tgtEl>
                                      </p:cBhvr>
                                    </p:animEffect>
                                    <p:set>
                                      <p:cBhvr>
                                        <p:cTn id="39" dur="1" fill="hold">
                                          <p:stCondLst>
                                            <p:cond delay="499"/>
                                          </p:stCondLst>
                                        </p:cTn>
                                        <p:tgtEl>
                                          <p:spTgt spid="33"/>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34"/>
                                        </p:tgtEl>
                                      </p:cBhvr>
                                    </p:animEffect>
                                    <p:set>
                                      <p:cBhvr>
                                        <p:cTn id="42" dur="1" fill="hold">
                                          <p:stCondLst>
                                            <p:cond delay="499"/>
                                          </p:stCondLst>
                                        </p:cTn>
                                        <p:tgtEl>
                                          <p:spTgt spid="34"/>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35"/>
                                        </p:tgtEl>
                                      </p:cBhvr>
                                    </p:animEffect>
                                    <p:set>
                                      <p:cBhvr>
                                        <p:cTn id="45" dur="1" fill="hold">
                                          <p:stCondLst>
                                            <p:cond delay="499"/>
                                          </p:stCondLst>
                                        </p:cTn>
                                        <p:tgtEl>
                                          <p:spTgt spid="35"/>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36"/>
                                        </p:tgtEl>
                                      </p:cBhvr>
                                    </p:animEffect>
                                    <p:set>
                                      <p:cBhvr>
                                        <p:cTn id="48" dur="1" fill="hold">
                                          <p:stCondLst>
                                            <p:cond delay="499"/>
                                          </p:stCondLst>
                                        </p:cTn>
                                        <p:tgtEl>
                                          <p:spTgt spid="36"/>
                                        </p:tgtEl>
                                        <p:attrNameLst>
                                          <p:attrName>style.visibility</p:attrName>
                                        </p:attrNameLst>
                                      </p:cBhvr>
                                      <p:to>
                                        <p:strVal val="hidden"/>
                                      </p:to>
                                    </p:set>
                                  </p:childTnLst>
                                </p:cTn>
                              </p:par>
                              <p:par>
                                <p:cTn id="49" presetID="10" presetClass="exit" presetSubtype="0" fill="hold" grpId="0" nodeType="withEffect">
                                  <p:stCondLst>
                                    <p:cond delay="0"/>
                                  </p:stCondLst>
                                  <p:childTnLst>
                                    <p:animEffect transition="out" filter="fade">
                                      <p:cBhvr>
                                        <p:cTn id="50" dur="500"/>
                                        <p:tgtEl>
                                          <p:spTgt spid="37"/>
                                        </p:tgtEl>
                                      </p:cBhvr>
                                    </p:animEffect>
                                    <p:set>
                                      <p:cBhvr>
                                        <p:cTn id="51" dur="1" fill="hold">
                                          <p:stCondLst>
                                            <p:cond delay="499"/>
                                          </p:stCondLst>
                                        </p:cTn>
                                        <p:tgtEl>
                                          <p:spTgt spid="37"/>
                                        </p:tgtEl>
                                        <p:attrNameLst>
                                          <p:attrName>style.visibility</p:attrName>
                                        </p:attrNameLst>
                                      </p:cBhvr>
                                      <p:to>
                                        <p:strVal val="hidden"/>
                                      </p:to>
                                    </p:set>
                                  </p:childTnLst>
                                </p:cTn>
                              </p:par>
                              <p:par>
                                <p:cTn id="52" presetID="10" presetClass="exit" presetSubtype="0" fill="hold" grpId="0" nodeType="withEffect">
                                  <p:stCondLst>
                                    <p:cond delay="0"/>
                                  </p:stCondLst>
                                  <p:childTnLst>
                                    <p:animEffect transition="out" filter="fade">
                                      <p:cBhvr>
                                        <p:cTn id="53" dur="500"/>
                                        <p:tgtEl>
                                          <p:spTgt spid="38"/>
                                        </p:tgtEl>
                                      </p:cBhvr>
                                    </p:animEffect>
                                    <p:set>
                                      <p:cBhvr>
                                        <p:cTn id="54" dur="1" fill="hold">
                                          <p:stCondLst>
                                            <p:cond delay="499"/>
                                          </p:stCondLst>
                                        </p:cTn>
                                        <p:tgtEl>
                                          <p:spTgt spid="38"/>
                                        </p:tgtEl>
                                        <p:attrNameLst>
                                          <p:attrName>style.visibility</p:attrName>
                                        </p:attrNameLst>
                                      </p:cBhvr>
                                      <p:to>
                                        <p:strVal val="hidden"/>
                                      </p:to>
                                    </p:set>
                                  </p:childTnLst>
                                </p:cTn>
                              </p:par>
                              <p:par>
                                <p:cTn id="55" presetID="10" presetClass="exit" presetSubtype="0" fill="hold" grpId="0" nodeType="withEffect">
                                  <p:stCondLst>
                                    <p:cond delay="0"/>
                                  </p:stCondLst>
                                  <p:childTnLst>
                                    <p:animEffect transition="out" filter="fade">
                                      <p:cBhvr>
                                        <p:cTn id="56" dur="500"/>
                                        <p:tgtEl>
                                          <p:spTgt spid="39"/>
                                        </p:tgtEl>
                                      </p:cBhvr>
                                    </p:animEffect>
                                    <p:set>
                                      <p:cBhvr>
                                        <p:cTn id="57" dur="1" fill="hold">
                                          <p:stCondLst>
                                            <p:cond delay="499"/>
                                          </p:stCondLst>
                                        </p:cTn>
                                        <p:tgtEl>
                                          <p:spTgt spid="39"/>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42"/>
                                        </p:tgtEl>
                                      </p:cBhvr>
                                    </p:animEffect>
                                    <p:set>
                                      <p:cBhvr>
                                        <p:cTn id="60" dur="1" fill="hold">
                                          <p:stCondLst>
                                            <p:cond delay="499"/>
                                          </p:stCondLst>
                                        </p:cTn>
                                        <p:tgtEl>
                                          <p:spTgt spid="42"/>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43"/>
                                        </p:tgtEl>
                                      </p:cBhvr>
                                    </p:animEffect>
                                    <p:set>
                                      <p:cBhvr>
                                        <p:cTn id="63" dur="1" fill="hold">
                                          <p:stCondLst>
                                            <p:cond delay="499"/>
                                          </p:stCondLst>
                                        </p:cTn>
                                        <p:tgtEl>
                                          <p:spTgt spid="43"/>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44"/>
                                        </p:tgtEl>
                                      </p:cBhvr>
                                    </p:animEffect>
                                    <p:set>
                                      <p:cBhvr>
                                        <p:cTn id="66" dur="1" fill="hold">
                                          <p:stCondLst>
                                            <p:cond delay="499"/>
                                          </p:stCondLst>
                                        </p:cTn>
                                        <p:tgtEl>
                                          <p:spTgt spid="44"/>
                                        </p:tgtEl>
                                        <p:attrNameLst>
                                          <p:attrName>style.visibility</p:attrName>
                                        </p:attrNameLst>
                                      </p:cBhvr>
                                      <p:to>
                                        <p:strVal val="hidden"/>
                                      </p:to>
                                    </p:set>
                                  </p:childTnLst>
                                </p:cTn>
                              </p:par>
                              <p:par>
                                <p:cTn id="67" presetID="10" presetClass="exit" presetSubtype="0" fill="hold" grpId="0" nodeType="withEffect">
                                  <p:stCondLst>
                                    <p:cond delay="0"/>
                                  </p:stCondLst>
                                  <p:childTnLst>
                                    <p:animEffect transition="out" filter="fade">
                                      <p:cBhvr>
                                        <p:cTn id="68" dur="500"/>
                                        <p:tgtEl>
                                          <p:spTgt spid="54"/>
                                        </p:tgtEl>
                                      </p:cBhvr>
                                    </p:animEffect>
                                    <p:set>
                                      <p:cBhvr>
                                        <p:cTn id="69" dur="1" fill="hold">
                                          <p:stCondLst>
                                            <p:cond delay="499"/>
                                          </p:stCondLst>
                                        </p:cTn>
                                        <p:tgtEl>
                                          <p:spTgt spid="54"/>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66"/>
                                        </p:tgtEl>
                                      </p:cBhvr>
                                    </p:animEffect>
                                    <p:set>
                                      <p:cBhvr>
                                        <p:cTn id="72" dur="1" fill="hold">
                                          <p:stCondLst>
                                            <p:cond delay="499"/>
                                          </p:stCondLst>
                                        </p:cTn>
                                        <p:tgtEl>
                                          <p:spTgt spid="66"/>
                                        </p:tgtEl>
                                        <p:attrNameLst>
                                          <p:attrName>style.visibility</p:attrName>
                                        </p:attrNameLst>
                                      </p:cBhvr>
                                      <p:to>
                                        <p:strVal val="hidden"/>
                                      </p:to>
                                    </p:set>
                                  </p:childTnLst>
                                </p:cTn>
                              </p:par>
                              <p:par>
                                <p:cTn id="73" presetID="10" presetClass="exit" presetSubtype="0" fill="hold" grpId="0" nodeType="withEffect">
                                  <p:stCondLst>
                                    <p:cond delay="0"/>
                                  </p:stCondLst>
                                  <p:childTnLst>
                                    <p:animEffect transition="out" filter="fade">
                                      <p:cBhvr>
                                        <p:cTn id="74" dur="500"/>
                                        <p:tgtEl>
                                          <p:spTgt spid="30"/>
                                        </p:tgtEl>
                                      </p:cBhvr>
                                    </p:animEffect>
                                    <p:set>
                                      <p:cBhvr>
                                        <p:cTn id="75" dur="1" fill="hold">
                                          <p:stCondLst>
                                            <p:cond delay="499"/>
                                          </p:stCondLst>
                                        </p:cTn>
                                        <p:tgtEl>
                                          <p:spTgt spid="30"/>
                                        </p:tgtEl>
                                        <p:attrNameLst>
                                          <p:attrName>style.visibility</p:attrName>
                                        </p:attrNameLst>
                                      </p:cBhvr>
                                      <p:to>
                                        <p:strVal val="hidden"/>
                                      </p:to>
                                    </p:set>
                                  </p:childTnLst>
                                </p:cTn>
                              </p:par>
                              <p:par>
                                <p:cTn id="76" presetID="10" presetClass="exit" presetSubtype="0" fill="hold" grpId="0" nodeType="withEffect">
                                  <p:stCondLst>
                                    <p:cond delay="0"/>
                                  </p:stCondLst>
                                  <p:childTnLst>
                                    <p:animEffect transition="out" filter="fade">
                                      <p:cBhvr>
                                        <p:cTn id="77" dur="500"/>
                                        <p:tgtEl>
                                          <p:spTgt spid="63"/>
                                        </p:tgtEl>
                                      </p:cBhvr>
                                    </p:animEffect>
                                    <p:set>
                                      <p:cBhvr>
                                        <p:cTn id="78" dur="1" fill="hold">
                                          <p:stCondLst>
                                            <p:cond delay="499"/>
                                          </p:stCondLst>
                                        </p:cTn>
                                        <p:tgtEl>
                                          <p:spTgt spid="63"/>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64"/>
                                        </p:tgtEl>
                                      </p:cBhvr>
                                    </p:animEffect>
                                    <p:set>
                                      <p:cBhvr>
                                        <p:cTn id="81" dur="1" fill="hold">
                                          <p:stCondLst>
                                            <p:cond delay="499"/>
                                          </p:stCondLst>
                                        </p:cTn>
                                        <p:tgtEl>
                                          <p:spTgt spid="64"/>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500"/>
                                        <p:tgtEl>
                                          <p:spTgt spid="65"/>
                                        </p:tgtEl>
                                      </p:cBhvr>
                                    </p:animEffect>
                                    <p:set>
                                      <p:cBhvr>
                                        <p:cTn id="84" dur="1" fill="hold">
                                          <p:stCondLst>
                                            <p:cond delay="499"/>
                                          </p:stCondLst>
                                        </p:cTn>
                                        <p:tgtEl>
                                          <p:spTgt spid="65"/>
                                        </p:tgtEl>
                                        <p:attrNameLst>
                                          <p:attrName>style.visibility</p:attrName>
                                        </p:attrNameLst>
                                      </p:cBhvr>
                                      <p:to>
                                        <p:strVal val="hidden"/>
                                      </p:to>
                                    </p:set>
                                  </p:childTnLst>
                                </p:cTn>
                              </p:par>
                              <p:par>
                                <p:cTn id="85" presetID="10" presetClass="exit" presetSubtype="0" fill="hold" grpId="0" nodeType="withEffect">
                                  <p:stCondLst>
                                    <p:cond delay="0"/>
                                  </p:stCondLst>
                                  <p:childTnLst>
                                    <p:animEffect transition="out" filter="fade">
                                      <p:cBhvr>
                                        <p:cTn id="86" dur="500"/>
                                        <p:tgtEl>
                                          <p:spTgt spid="67"/>
                                        </p:tgtEl>
                                      </p:cBhvr>
                                    </p:animEffect>
                                    <p:set>
                                      <p:cBhvr>
                                        <p:cTn id="87" dur="1" fill="hold">
                                          <p:stCondLst>
                                            <p:cond delay="499"/>
                                          </p:stCondLst>
                                        </p:cTn>
                                        <p:tgtEl>
                                          <p:spTgt spid="67"/>
                                        </p:tgtEl>
                                        <p:attrNameLst>
                                          <p:attrName>style.visibility</p:attrName>
                                        </p:attrNameLst>
                                      </p:cBhvr>
                                      <p:to>
                                        <p:strVal val="hidden"/>
                                      </p:to>
                                    </p:set>
                                  </p:childTnLst>
                                </p:cTn>
                              </p:par>
                              <p:par>
                                <p:cTn id="88" presetID="10" presetClass="exit" presetSubtype="0" fill="hold" grpId="0" nodeType="withEffect">
                                  <p:stCondLst>
                                    <p:cond delay="0"/>
                                  </p:stCondLst>
                                  <p:childTnLst>
                                    <p:animEffect transition="out" filter="fade">
                                      <p:cBhvr>
                                        <p:cTn id="89" dur="500"/>
                                        <p:tgtEl>
                                          <p:spTgt spid="68"/>
                                        </p:tgtEl>
                                      </p:cBhvr>
                                    </p:animEffect>
                                    <p:set>
                                      <p:cBhvr>
                                        <p:cTn id="90" dur="1" fill="hold">
                                          <p:stCondLst>
                                            <p:cond delay="499"/>
                                          </p:stCondLst>
                                        </p:cTn>
                                        <p:tgtEl>
                                          <p:spTgt spid="68"/>
                                        </p:tgtEl>
                                        <p:attrNameLst>
                                          <p:attrName>style.visibility</p:attrName>
                                        </p:attrNameLst>
                                      </p:cBhvr>
                                      <p:to>
                                        <p:strVal val="hidden"/>
                                      </p:to>
                                    </p:set>
                                  </p:childTnLst>
                                </p:cTn>
                              </p:par>
                              <p:par>
                                <p:cTn id="91" presetID="10" presetClass="exit" presetSubtype="0" fill="hold" grpId="0" nodeType="withEffect">
                                  <p:stCondLst>
                                    <p:cond delay="0"/>
                                  </p:stCondLst>
                                  <p:childTnLst>
                                    <p:animEffect transition="out" filter="fade">
                                      <p:cBhvr>
                                        <p:cTn id="92" dur="500"/>
                                        <p:tgtEl>
                                          <p:spTgt spid="69"/>
                                        </p:tgtEl>
                                      </p:cBhvr>
                                    </p:animEffect>
                                    <p:set>
                                      <p:cBhvr>
                                        <p:cTn id="93" dur="1" fill="hold">
                                          <p:stCondLst>
                                            <p:cond delay="499"/>
                                          </p:stCondLst>
                                        </p:cTn>
                                        <p:tgtEl>
                                          <p:spTgt spid="69"/>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500"/>
                                        <p:tgtEl>
                                          <p:spTgt spid="70"/>
                                        </p:tgtEl>
                                      </p:cBhvr>
                                    </p:animEffect>
                                    <p:set>
                                      <p:cBhvr>
                                        <p:cTn id="96" dur="1" fill="hold">
                                          <p:stCondLst>
                                            <p:cond delay="499"/>
                                          </p:stCondLst>
                                        </p:cTn>
                                        <p:tgtEl>
                                          <p:spTgt spid="70"/>
                                        </p:tgtEl>
                                        <p:attrNameLst>
                                          <p:attrName>style.visibility</p:attrName>
                                        </p:attrNameLst>
                                      </p:cBhvr>
                                      <p:to>
                                        <p:strVal val="hidden"/>
                                      </p:to>
                                    </p:set>
                                  </p:childTnLst>
                                </p:cTn>
                              </p:par>
                              <p:par>
                                <p:cTn id="97" presetID="10" presetClass="exit" presetSubtype="0" fill="hold" grpId="0" nodeType="withEffect">
                                  <p:stCondLst>
                                    <p:cond delay="0"/>
                                  </p:stCondLst>
                                  <p:childTnLst>
                                    <p:animEffect transition="out" filter="fade">
                                      <p:cBhvr>
                                        <p:cTn id="98" dur="500"/>
                                        <p:tgtEl>
                                          <p:spTgt spid="71"/>
                                        </p:tgtEl>
                                      </p:cBhvr>
                                    </p:animEffect>
                                    <p:set>
                                      <p:cBhvr>
                                        <p:cTn id="99" dur="1" fill="hold">
                                          <p:stCondLst>
                                            <p:cond delay="499"/>
                                          </p:stCondLst>
                                        </p:cTn>
                                        <p:tgtEl>
                                          <p:spTgt spid="71"/>
                                        </p:tgtEl>
                                        <p:attrNameLst>
                                          <p:attrName>style.visibility</p:attrName>
                                        </p:attrNameLst>
                                      </p:cBhvr>
                                      <p:to>
                                        <p:strVal val="hidden"/>
                                      </p:to>
                                    </p:set>
                                  </p:childTnLst>
                                </p:cTn>
                              </p:par>
                              <p:par>
                                <p:cTn id="100" presetID="10" presetClass="exit" presetSubtype="0" fill="hold" nodeType="withEffect">
                                  <p:stCondLst>
                                    <p:cond delay="0"/>
                                  </p:stCondLst>
                                  <p:childTnLst>
                                    <p:animEffect transition="out" filter="fade">
                                      <p:cBhvr>
                                        <p:cTn id="101" dur="500"/>
                                        <p:tgtEl>
                                          <p:spTgt spid="73"/>
                                        </p:tgtEl>
                                      </p:cBhvr>
                                    </p:animEffect>
                                    <p:set>
                                      <p:cBhvr>
                                        <p:cTn id="102" dur="1" fill="hold">
                                          <p:stCondLst>
                                            <p:cond delay="499"/>
                                          </p:stCondLst>
                                        </p:cTn>
                                        <p:tgtEl>
                                          <p:spTgt spid="73"/>
                                        </p:tgtEl>
                                        <p:attrNameLst>
                                          <p:attrName>style.visibility</p:attrName>
                                        </p:attrNameLst>
                                      </p:cBhvr>
                                      <p:to>
                                        <p:strVal val="hidden"/>
                                      </p:to>
                                    </p:set>
                                  </p:childTnLst>
                                </p:cTn>
                              </p:par>
                              <p:par>
                                <p:cTn id="103" presetID="10" presetClass="exit" presetSubtype="0" fill="hold" grpId="0" nodeType="withEffect">
                                  <p:stCondLst>
                                    <p:cond delay="0"/>
                                  </p:stCondLst>
                                  <p:childTnLst>
                                    <p:animEffect transition="out" filter="fade">
                                      <p:cBhvr>
                                        <p:cTn id="104" dur="500"/>
                                        <p:tgtEl>
                                          <p:spTgt spid="82"/>
                                        </p:tgtEl>
                                      </p:cBhvr>
                                    </p:animEffect>
                                    <p:set>
                                      <p:cBhvr>
                                        <p:cTn id="105" dur="1" fill="hold">
                                          <p:stCondLst>
                                            <p:cond delay="499"/>
                                          </p:stCondLst>
                                        </p:cTn>
                                        <p:tgtEl>
                                          <p:spTgt spid="82"/>
                                        </p:tgtEl>
                                        <p:attrNameLst>
                                          <p:attrName>style.visibility</p:attrName>
                                        </p:attrNameLst>
                                      </p:cBhvr>
                                      <p:to>
                                        <p:strVal val="hidden"/>
                                      </p:to>
                                    </p:set>
                                  </p:childTnLst>
                                </p:cTn>
                              </p:par>
                              <p:par>
                                <p:cTn id="106" presetID="1" presetClass="exit" presetSubtype="0" fill="hold" grpId="0" nodeType="withEffect">
                                  <p:stCondLst>
                                    <p:cond delay="0"/>
                                  </p:stCondLst>
                                  <p:childTnLst>
                                    <p:set>
                                      <p:cBhvr>
                                        <p:cTn id="107" dur="1" fill="hold">
                                          <p:stCondLst>
                                            <p:cond delay="0"/>
                                          </p:stCondLst>
                                        </p:cTn>
                                        <p:tgtEl>
                                          <p:spTgt spid="40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98" grpId="0"/>
      <p:bldP spid="105" grpId="0"/>
      <p:bldP spid="107" grpId="0"/>
      <p:bldP spid="108" grpId="0"/>
      <p:bldP spid="37" grpId="0" animBg="1"/>
      <p:bldP spid="38" grpId="0" animBg="1"/>
      <p:bldP spid="39" grpId="0" animBg="1"/>
      <p:bldP spid="54" grpId="0" animBg="1"/>
      <p:bldP spid="30" grpId="0" animBg="1"/>
      <p:bldP spid="63" grpId="0" animBg="1"/>
      <p:bldP spid="67" grpId="0" animBg="1"/>
      <p:bldP spid="68" grpId="0" animBg="1"/>
      <p:bldP spid="69" grpId="0"/>
      <p:bldP spid="71" grpId="0" animBg="1"/>
      <p:bldP spid="8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Ellipse 50"/>
          <p:cNvSpPr/>
          <p:nvPr/>
        </p:nvSpPr>
        <p:spPr>
          <a:xfrm>
            <a:off x="7749587" y="3111032"/>
            <a:ext cx="973137" cy="642937"/>
          </a:xfrm>
          <a:prstGeom prst="ellipse">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0" scaled="1"/>
            <a:tileRect/>
          </a:gradFill>
          <a:ln w="12700">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anchor="ctr">
            <a:scene3d>
              <a:camera prst="orthographicFront"/>
              <a:lightRig rig="glow" dir="tl">
                <a:rot lat="0" lon="0" rev="5400000"/>
              </a:lightRig>
            </a:scene3d>
            <a:sp3d contourW="6350">
              <a:bevelT w="25400" h="25400"/>
              <a:contourClr>
                <a:schemeClr val="tx1">
                  <a:lumMod val="65000"/>
                  <a:lumOff val="35000"/>
                </a:schemeClr>
              </a:contourClr>
            </a:sp3d>
          </a:bodyPr>
          <a:lstStyle/>
          <a:p>
            <a:pPr algn="ctr">
              <a:defRPr/>
            </a:pPr>
            <a:endParaRPr lang="de-DE" sz="1400" dirty="0">
              <a:ln w="11430"/>
              <a:solidFill>
                <a:schemeClr val="tx2">
                  <a:lumMod val="75000"/>
                </a:schemeClr>
              </a:solidFill>
            </a:endParaRPr>
          </a:p>
        </p:txBody>
      </p:sp>
      <p:sp>
        <p:nvSpPr>
          <p:cNvPr id="4098" name="Rectangle 8"/>
          <p:cNvSpPr>
            <a:spLocks/>
          </p:cNvSpPr>
          <p:nvPr/>
        </p:nvSpPr>
        <p:spPr bwMode="auto">
          <a:xfrm>
            <a:off x="500063" y="1214438"/>
            <a:ext cx="8207375" cy="500062"/>
          </a:xfrm>
          <a:prstGeom prst="rect">
            <a:avLst/>
          </a:prstGeom>
          <a:noFill/>
          <a:ln w="9525">
            <a:noFill/>
            <a:miter lim="800000"/>
            <a:headEnd/>
            <a:tailEnd/>
          </a:ln>
        </p:spPr>
        <p:txBody>
          <a:bodyPr anchor="ctr"/>
          <a:lstStyle/>
          <a:p>
            <a:pPr>
              <a:defRPr/>
            </a:pPr>
            <a:r>
              <a:rPr lang="de-DE" sz="2200" b="1" dirty="0" smtClean="0">
                <a:solidFill>
                  <a:srgbClr val="35617F"/>
                </a:solidFill>
                <a:latin typeface="+mn-lt"/>
                <a:cs typeface="Arial" pitchFamily="34" charset="0"/>
              </a:rPr>
              <a:t>The Future – </a:t>
            </a:r>
            <a:r>
              <a:rPr lang="de-DE" sz="2200" b="1" dirty="0" err="1" smtClean="0">
                <a:solidFill>
                  <a:srgbClr val="35617F"/>
                </a:solidFill>
                <a:latin typeface="+mn-lt"/>
                <a:cs typeface="Arial" pitchFamily="34" charset="0"/>
              </a:rPr>
              <a:t>Going</a:t>
            </a:r>
            <a:r>
              <a:rPr lang="de-DE" sz="2200" b="1" dirty="0" smtClean="0">
                <a:solidFill>
                  <a:srgbClr val="35617F"/>
                </a:solidFill>
                <a:latin typeface="+mn-lt"/>
                <a:cs typeface="Arial" pitchFamily="34" charset="0"/>
              </a:rPr>
              <a:t> </a:t>
            </a:r>
            <a:r>
              <a:rPr lang="de-DE" sz="2200" b="1" dirty="0" err="1" smtClean="0">
                <a:solidFill>
                  <a:srgbClr val="35617F"/>
                </a:solidFill>
                <a:latin typeface="+mn-lt"/>
                <a:cs typeface="Arial" pitchFamily="34" charset="0"/>
              </a:rPr>
              <a:t>to</a:t>
            </a:r>
            <a:r>
              <a:rPr lang="de-DE" sz="2200" b="1" dirty="0" smtClean="0">
                <a:solidFill>
                  <a:srgbClr val="35617F"/>
                </a:solidFill>
                <a:latin typeface="+mn-lt"/>
                <a:cs typeface="Arial" pitchFamily="34" charset="0"/>
              </a:rPr>
              <a:t> </a:t>
            </a:r>
            <a:r>
              <a:rPr lang="de-DE" sz="2200" b="1" dirty="0" err="1" smtClean="0">
                <a:solidFill>
                  <a:srgbClr val="35617F"/>
                </a:solidFill>
                <a:latin typeface="+mn-lt"/>
                <a:cs typeface="Arial" pitchFamily="34" charset="0"/>
              </a:rPr>
              <a:t>there</a:t>
            </a:r>
            <a:r>
              <a:rPr lang="de-DE" sz="2200" b="1" dirty="0" smtClean="0">
                <a:solidFill>
                  <a:srgbClr val="35617F"/>
                </a:solidFill>
                <a:latin typeface="+mn-lt"/>
                <a:cs typeface="Arial" pitchFamily="34" charset="0"/>
              </a:rPr>
              <a:t>…</a:t>
            </a:r>
            <a:endParaRPr lang="de-DE" sz="2200" b="1" i="1" dirty="0">
              <a:solidFill>
                <a:srgbClr val="35617F"/>
              </a:solidFill>
              <a:latin typeface="+mn-lt"/>
              <a:cs typeface="Arial" pitchFamily="34" charset="0"/>
            </a:endParaRPr>
          </a:p>
        </p:txBody>
      </p:sp>
      <p:sp>
        <p:nvSpPr>
          <p:cNvPr id="105" name="Textfeld 104"/>
          <p:cNvSpPr txBox="1"/>
          <p:nvPr/>
        </p:nvSpPr>
        <p:spPr>
          <a:xfrm>
            <a:off x="2062912" y="1772770"/>
            <a:ext cx="1714500" cy="276225"/>
          </a:xfrm>
          <a:prstGeom prst="rect">
            <a:avLst/>
          </a:prstGeom>
          <a:noFill/>
        </p:spPr>
        <p:txBody>
          <a:bodyPr lIns="72000" rIns="72000">
            <a:spAutoFit/>
          </a:bodyPr>
          <a:lstStyle/>
          <a:p>
            <a:pPr>
              <a:defRPr/>
            </a:pPr>
            <a:r>
              <a:rPr lang="en-US" sz="1200" dirty="0">
                <a:latin typeface="+mn-lt"/>
              </a:rPr>
              <a:t>Online Publication</a:t>
            </a:r>
            <a:endParaRPr lang="de-DE" sz="1200" dirty="0">
              <a:latin typeface="+mn-lt"/>
            </a:endParaRPr>
          </a:p>
        </p:txBody>
      </p:sp>
      <p:sp>
        <p:nvSpPr>
          <p:cNvPr id="106" name="Textfeld 105"/>
          <p:cNvSpPr txBox="1"/>
          <p:nvPr/>
        </p:nvSpPr>
        <p:spPr>
          <a:xfrm>
            <a:off x="5752868" y="1772770"/>
            <a:ext cx="2428875" cy="276225"/>
          </a:xfrm>
          <a:prstGeom prst="rect">
            <a:avLst/>
          </a:prstGeom>
          <a:noFill/>
        </p:spPr>
        <p:txBody>
          <a:bodyPr lIns="72000" rIns="72000">
            <a:spAutoFit/>
          </a:bodyPr>
          <a:lstStyle/>
          <a:p>
            <a:pPr>
              <a:defRPr/>
            </a:pPr>
            <a:r>
              <a:rPr lang="en-US" sz="1200" dirty="0" smtClean="0">
                <a:latin typeface="+mn-lt"/>
              </a:rPr>
              <a:t>Offline- and Online Publication</a:t>
            </a:r>
            <a:endParaRPr lang="de-DE" sz="1200" dirty="0">
              <a:latin typeface="+mn-lt"/>
            </a:endParaRPr>
          </a:p>
        </p:txBody>
      </p:sp>
      <p:cxnSp>
        <p:nvCxnSpPr>
          <p:cNvPr id="33" name="Gerade Verbindung mit Pfeil 32"/>
          <p:cNvCxnSpPr/>
          <p:nvPr/>
        </p:nvCxnSpPr>
        <p:spPr>
          <a:xfrm rot="5400000" flipH="1" flipV="1">
            <a:off x="3636927" y="3117577"/>
            <a:ext cx="587555" cy="1588"/>
          </a:xfrm>
          <a:prstGeom prst="straightConnector1">
            <a:avLst/>
          </a:prstGeom>
          <a:ln w="127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Gerade Verbindung mit Pfeil 33"/>
          <p:cNvCxnSpPr/>
          <p:nvPr/>
        </p:nvCxnSpPr>
        <p:spPr>
          <a:xfrm rot="5400000" flipH="1" flipV="1">
            <a:off x="648965" y="3107718"/>
            <a:ext cx="625192" cy="1588"/>
          </a:xfrm>
          <a:prstGeom prst="straightConnector1">
            <a:avLst/>
          </a:prstGeom>
          <a:ln w="127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48" name="Abgerundetes Rechteck 47"/>
          <p:cNvSpPr/>
          <p:nvPr/>
        </p:nvSpPr>
        <p:spPr>
          <a:xfrm>
            <a:off x="5745021" y="2253776"/>
            <a:ext cx="936000" cy="500066"/>
          </a:xfrm>
          <a:prstGeom prst="round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0" scaled="1"/>
            <a:tileRect/>
          </a:gradFill>
          <a:ln w="12700">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anchor="ctr">
            <a:scene3d>
              <a:camera prst="orthographicFront"/>
              <a:lightRig rig="glow" dir="tl">
                <a:rot lat="0" lon="0" rev="5400000"/>
              </a:lightRig>
            </a:scene3d>
            <a:sp3d contourW="6350">
              <a:bevelT w="25400" h="25400"/>
              <a:contourClr>
                <a:schemeClr val="tx1">
                  <a:lumMod val="65000"/>
                  <a:lumOff val="35000"/>
                </a:schemeClr>
              </a:contourClr>
            </a:sp3d>
          </a:bodyPr>
          <a:lstStyle/>
          <a:p>
            <a:pPr algn="ctr">
              <a:defRPr/>
            </a:pPr>
            <a:r>
              <a:rPr lang="de-DE" sz="1400" dirty="0">
                <a:ln w="11430"/>
                <a:solidFill>
                  <a:schemeClr val="tx2">
                    <a:lumMod val="75000"/>
                  </a:schemeClr>
                </a:solidFill>
              </a:rPr>
              <a:t>Report</a:t>
            </a:r>
          </a:p>
        </p:txBody>
      </p:sp>
      <p:sp>
        <p:nvSpPr>
          <p:cNvPr id="52" name="Textfeld 51"/>
          <p:cNvSpPr txBox="1"/>
          <p:nvPr/>
        </p:nvSpPr>
        <p:spPr>
          <a:xfrm>
            <a:off x="7609865" y="3154467"/>
            <a:ext cx="1300163" cy="492125"/>
          </a:xfrm>
          <a:prstGeom prst="rect">
            <a:avLst/>
          </a:prstGeom>
          <a:noFill/>
        </p:spPr>
        <p:txBody>
          <a:bodyPr lIns="72000" rIns="72000">
            <a:spAutoFit/>
          </a:bodyPr>
          <a:lstStyle/>
          <a:p>
            <a:pPr algn="ctr">
              <a:defRPr/>
            </a:pPr>
            <a:r>
              <a:rPr lang="en-US" sz="1300" dirty="0" err="1" smtClean="0">
                <a:latin typeface="+mn-lt"/>
              </a:rPr>
              <a:t>Longterm</a:t>
            </a:r>
            <a:r>
              <a:rPr lang="en-US" sz="1300" dirty="0" smtClean="0">
                <a:latin typeface="+mn-lt"/>
              </a:rPr>
              <a:t>-preservation</a:t>
            </a:r>
            <a:endParaRPr lang="de-DE" sz="1300" dirty="0">
              <a:latin typeface="+mn-lt"/>
            </a:endParaRPr>
          </a:p>
        </p:txBody>
      </p:sp>
      <p:sp>
        <p:nvSpPr>
          <p:cNvPr id="54" name="Abgerundetes Rechteck 53"/>
          <p:cNvSpPr/>
          <p:nvPr/>
        </p:nvSpPr>
        <p:spPr>
          <a:xfrm>
            <a:off x="467430" y="2246936"/>
            <a:ext cx="936000" cy="500066"/>
          </a:xfrm>
          <a:prstGeom prst="round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0" scaled="1"/>
            <a:tileRect/>
          </a:gradFill>
          <a:ln w="12700">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anchor="ctr">
            <a:scene3d>
              <a:camera prst="orthographicFront"/>
              <a:lightRig rig="glow" dir="tl">
                <a:rot lat="0" lon="0" rev="5400000"/>
              </a:lightRig>
            </a:scene3d>
            <a:sp3d contourW="6350">
              <a:bevelT w="25400" h="25400"/>
              <a:contourClr>
                <a:schemeClr val="tx1">
                  <a:lumMod val="65000"/>
                  <a:lumOff val="35000"/>
                </a:schemeClr>
              </a:contourClr>
            </a:sp3d>
          </a:bodyPr>
          <a:lstStyle/>
          <a:p>
            <a:pPr algn="ctr">
              <a:defRPr/>
            </a:pPr>
            <a:r>
              <a:rPr lang="de-DE" sz="1400" dirty="0" err="1" smtClean="0">
                <a:ln w="11430"/>
                <a:solidFill>
                  <a:schemeClr val="tx2">
                    <a:lumMod val="75000"/>
                  </a:schemeClr>
                </a:solidFill>
              </a:rPr>
              <a:t>da|ra</a:t>
            </a:r>
            <a:endParaRPr lang="de-DE" sz="1400" dirty="0">
              <a:ln w="11430"/>
              <a:solidFill>
                <a:schemeClr val="tx2">
                  <a:lumMod val="75000"/>
                </a:schemeClr>
              </a:solidFill>
            </a:endParaRPr>
          </a:p>
        </p:txBody>
      </p:sp>
      <p:cxnSp>
        <p:nvCxnSpPr>
          <p:cNvPr id="56" name="Gerade Verbindung mit Pfeil 55"/>
          <p:cNvCxnSpPr/>
          <p:nvPr/>
        </p:nvCxnSpPr>
        <p:spPr>
          <a:xfrm rot="5400000" flipH="1" flipV="1">
            <a:off x="1657496" y="3117572"/>
            <a:ext cx="587556" cy="1588"/>
          </a:xfrm>
          <a:prstGeom prst="straightConnector1">
            <a:avLst/>
          </a:prstGeom>
          <a:ln w="127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7" name="Gerade Verbindung mit Pfeil 56"/>
          <p:cNvCxnSpPr/>
          <p:nvPr/>
        </p:nvCxnSpPr>
        <p:spPr>
          <a:xfrm rot="5400000" flipH="1" flipV="1">
            <a:off x="5940807" y="3113094"/>
            <a:ext cx="596519" cy="1588"/>
          </a:xfrm>
          <a:prstGeom prst="straightConnector1">
            <a:avLst/>
          </a:prstGeom>
          <a:ln w="127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8" name="Gerade Verbindung mit Pfeil 57"/>
          <p:cNvCxnSpPr/>
          <p:nvPr/>
        </p:nvCxnSpPr>
        <p:spPr>
          <a:xfrm rot="5400000" flipH="1" flipV="1">
            <a:off x="6937528" y="3117950"/>
            <a:ext cx="596515" cy="1588"/>
          </a:xfrm>
          <a:prstGeom prst="straightConnector1">
            <a:avLst/>
          </a:prstGeom>
          <a:ln w="127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37" name="Abgerundetes Rechteck 36"/>
          <p:cNvSpPr/>
          <p:nvPr/>
        </p:nvSpPr>
        <p:spPr>
          <a:xfrm>
            <a:off x="1454691" y="2246936"/>
            <a:ext cx="936000" cy="500066"/>
          </a:xfrm>
          <a:prstGeom prst="round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0" scaled="1"/>
            <a:tileRect/>
          </a:gradFill>
          <a:ln w="12700">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anchor="ctr">
            <a:scene3d>
              <a:camera prst="orthographicFront"/>
              <a:lightRig rig="glow" dir="tl">
                <a:rot lat="0" lon="0" rev="5400000"/>
              </a:lightRig>
            </a:scene3d>
            <a:sp3d contourW="6350">
              <a:bevelT w="25400" h="25400"/>
              <a:contourClr>
                <a:schemeClr val="tx1">
                  <a:lumMod val="65000"/>
                  <a:lumOff val="35000"/>
                </a:schemeClr>
              </a:contourClr>
            </a:sp3d>
          </a:bodyPr>
          <a:lstStyle/>
          <a:p>
            <a:pPr algn="ctr">
              <a:defRPr/>
            </a:pPr>
            <a:r>
              <a:rPr lang="de-DE" sz="1400" dirty="0">
                <a:ln w="11430"/>
                <a:solidFill>
                  <a:schemeClr val="tx2">
                    <a:lumMod val="75000"/>
                  </a:schemeClr>
                </a:solidFill>
              </a:rPr>
              <a:t>DBK</a:t>
            </a:r>
          </a:p>
        </p:txBody>
      </p:sp>
      <p:sp>
        <p:nvSpPr>
          <p:cNvPr id="38" name="Abgerundetes Rechteck 37"/>
          <p:cNvSpPr/>
          <p:nvPr/>
        </p:nvSpPr>
        <p:spPr>
          <a:xfrm>
            <a:off x="2441952" y="2246936"/>
            <a:ext cx="936000" cy="500066"/>
          </a:xfrm>
          <a:prstGeom prst="round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0" scaled="1"/>
            <a:tileRect/>
          </a:gradFill>
          <a:ln w="12700">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anchor="ctr">
            <a:scene3d>
              <a:camera prst="orthographicFront"/>
              <a:lightRig rig="glow" dir="tl">
                <a:rot lat="0" lon="0" rev="5400000"/>
              </a:lightRig>
            </a:scene3d>
            <a:sp3d contourW="6350">
              <a:bevelT w="25400" h="25400"/>
              <a:contourClr>
                <a:schemeClr val="tx1">
                  <a:lumMod val="65000"/>
                  <a:lumOff val="35000"/>
                </a:schemeClr>
              </a:contourClr>
            </a:sp3d>
          </a:bodyPr>
          <a:lstStyle/>
          <a:p>
            <a:pPr algn="ctr">
              <a:defRPr/>
            </a:pPr>
            <a:r>
              <a:rPr lang="de-DE" sz="1400" dirty="0">
                <a:ln w="11430"/>
                <a:solidFill>
                  <a:schemeClr val="tx2">
                    <a:lumMod val="75000"/>
                  </a:schemeClr>
                </a:solidFill>
              </a:rPr>
              <a:t>ZACAT</a:t>
            </a:r>
          </a:p>
        </p:txBody>
      </p:sp>
      <p:sp>
        <p:nvSpPr>
          <p:cNvPr id="45" name="Abgerundetes Rechteck 44"/>
          <p:cNvSpPr/>
          <p:nvPr/>
        </p:nvSpPr>
        <p:spPr>
          <a:xfrm>
            <a:off x="3429213" y="2246936"/>
            <a:ext cx="936000" cy="500066"/>
          </a:xfrm>
          <a:prstGeom prst="round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0" scaled="1"/>
            <a:tileRect/>
          </a:gradFill>
          <a:ln w="12700">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anchor="ctr">
            <a:scene3d>
              <a:camera prst="orthographicFront"/>
              <a:lightRig rig="glow" dir="tl">
                <a:rot lat="0" lon="0" rev="5400000"/>
              </a:lightRig>
            </a:scene3d>
            <a:sp3d contourW="6350">
              <a:bevelT w="25400" h="25400"/>
              <a:contourClr>
                <a:schemeClr val="tx1">
                  <a:lumMod val="65000"/>
                  <a:lumOff val="35000"/>
                </a:schemeClr>
              </a:contourClr>
            </a:sp3d>
          </a:bodyPr>
          <a:lstStyle/>
          <a:p>
            <a:pPr algn="ctr">
              <a:defRPr/>
            </a:pPr>
            <a:r>
              <a:rPr lang="de-DE" sz="1400" dirty="0">
                <a:ln w="11430"/>
                <a:solidFill>
                  <a:schemeClr val="tx2">
                    <a:lumMod val="75000"/>
                  </a:schemeClr>
                </a:solidFill>
              </a:rPr>
              <a:t>Variable </a:t>
            </a:r>
            <a:r>
              <a:rPr lang="de-DE" sz="1400" dirty="0" err="1">
                <a:ln w="11430"/>
                <a:solidFill>
                  <a:schemeClr val="tx2">
                    <a:lumMod val="75000"/>
                  </a:schemeClr>
                </a:solidFill>
              </a:rPr>
              <a:t>Overview</a:t>
            </a:r>
            <a:endParaRPr lang="de-DE" sz="1400" dirty="0">
              <a:ln w="11430"/>
              <a:solidFill>
                <a:schemeClr val="tx2">
                  <a:lumMod val="75000"/>
                </a:schemeClr>
              </a:solidFill>
            </a:endParaRPr>
          </a:p>
        </p:txBody>
      </p:sp>
      <p:cxnSp>
        <p:nvCxnSpPr>
          <p:cNvPr id="73" name="Gerade Verbindung mit Pfeil 72"/>
          <p:cNvCxnSpPr/>
          <p:nvPr/>
        </p:nvCxnSpPr>
        <p:spPr>
          <a:xfrm rot="5400000" flipH="1" flipV="1">
            <a:off x="2642733" y="3122058"/>
            <a:ext cx="596517" cy="1588"/>
          </a:xfrm>
          <a:prstGeom prst="straightConnector1">
            <a:avLst/>
          </a:prstGeom>
          <a:ln w="127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39" name="Abgerundetes Rechteck 38"/>
          <p:cNvSpPr/>
          <p:nvPr/>
        </p:nvSpPr>
        <p:spPr>
          <a:xfrm>
            <a:off x="6741673" y="2246936"/>
            <a:ext cx="936000" cy="500066"/>
          </a:xfrm>
          <a:prstGeom prst="round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0" scaled="1"/>
            <a:tileRect/>
          </a:gradFill>
          <a:ln w="12700">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anchor="ctr">
            <a:scene3d>
              <a:camera prst="orthographicFront"/>
              <a:lightRig rig="glow" dir="tl">
                <a:rot lat="0" lon="0" rev="5400000"/>
              </a:lightRig>
            </a:scene3d>
            <a:sp3d contourW="6350">
              <a:bevelT w="25400" h="25400"/>
              <a:contourClr>
                <a:schemeClr val="tx1">
                  <a:lumMod val="65000"/>
                  <a:lumOff val="35000"/>
                </a:schemeClr>
              </a:contourClr>
            </a:sp3d>
          </a:bodyPr>
          <a:lstStyle/>
          <a:p>
            <a:pPr algn="ctr">
              <a:defRPr/>
            </a:pPr>
            <a:r>
              <a:rPr lang="de-DE" sz="1400" dirty="0">
                <a:ln w="11430"/>
                <a:solidFill>
                  <a:schemeClr val="tx2">
                    <a:lumMod val="75000"/>
                  </a:schemeClr>
                </a:solidFill>
              </a:rPr>
              <a:t>CBE</a:t>
            </a:r>
          </a:p>
        </p:txBody>
      </p:sp>
      <p:sp>
        <p:nvSpPr>
          <p:cNvPr id="94" name="Textfeld 93"/>
          <p:cNvSpPr txBox="1"/>
          <p:nvPr/>
        </p:nvSpPr>
        <p:spPr>
          <a:xfrm>
            <a:off x="982019" y="3789050"/>
            <a:ext cx="3571875" cy="307777"/>
          </a:xfrm>
          <a:prstGeom prst="rect">
            <a:avLst/>
          </a:prstGeom>
          <a:noFill/>
        </p:spPr>
        <p:txBody>
          <a:bodyPr lIns="72000" rIns="72000">
            <a:spAutoFit/>
          </a:bodyPr>
          <a:lstStyle/>
          <a:p>
            <a:pPr>
              <a:defRPr/>
            </a:pPr>
            <a:r>
              <a:rPr lang="en-US" sz="1400" b="1" dirty="0" smtClean="0">
                <a:latin typeface="+mn-lt"/>
              </a:rPr>
              <a:t>STARDAT - The Data Archiving Suite</a:t>
            </a:r>
          </a:p>
        </p:txBody>
      </p:sp>
      <p:cxnSp>
        <p:nvCxnSpPr>
          <p:cNvPr id="28" name="Gerade Verbindung mit Pfeil 27"/>
          <p:cNvCxnSpPr/>
          <p:nvPr/>
        </p:nvCxnSpPr>
        <p:spPr>
          <a:xfrm>
            <a:off x="958332" y="3412138"/>
            <a:ext cx="6706721"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Textfeld 39"/>
          <p:cNvSpPr txBox="1"/>
          <p:nvPr/>
        </p:nvSpPr>
        <p:spPr>
          <a:xfrm>
            <a:off x="4672817" y="3248389"/>
            <a:ext cx="1214438" cy="33813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txBody>
          <a:bodyPr>
            <a:spAutoFit/>
          </a:bodyPr>
          <a:lstStyle/>
          <a:p>
            <a:pPr algn="ctr">
              <a:defRPr/>
            </a:pPr>
            <a:r>
              <a:rPr lang="de-DE" sz="1600" dirty="0" smtClean="0">
                <a:ln w="11430"/>
                <a:solidFill>
                  <a:schemeClr val="tx2">
                    <a:lumMod val="75000"/>
                  </a:schemeClr>
                </a:solidFill>
                <a:latin typeface="+mn-lt"/>
              </a:rPr>
              <a:t>STARDAT</a:t>
            </a:r>
            <a:endParaRPr lang="de-DE" sz="1600" dirty="0">
              <a:ln w="11430"/>
              <a:solidFill>
                <a:schemeClr val="tx2">
                  <a:lumMod val="75000"/>
                </a:schemeClr>
              </a:solidFill>
              <a:latin typeface="+mn-lt"/>
            </a:endParaRPr>
          </a:p>
        </p:txBody>
      </p:sp>
      <p:sp>
        <p:nvSpPr>
          <p:cNvPr id="24" name="Stern mit 4 Zacken 23"/>
          <p:cNvSpPr>
            <a:spLocks noChangeAspect="1"/>
          </p:cNvSpPr>
          <p:nvPr/>
        </p:nvSpPr>
        <p:spPr>
          <a:xfrm>
            <a:off x="404751" y="1306024"/>
            <a:ext cx="144020" cy="144020"/>
          </a:xfrm>
          <a:prstGeom prst="star4">
            <a:avLst/>
          </a:prstGeom>
          <a:gradFill>
            <a:gsLst>
              <a:gs pos="0">
                <a:schemeClr val="tx2"/>
              </a:gs>
              <a:gs pos="50000">
                <a:schemeClr val="accent1">
                  <a:tint val="44500"/>
                  <a:satMod val="160000"/>
                </a:schemeClr>
              </a:gs>
              <a:gs pos="100000">
                <a:schemeClr val="accent1">
                  <a:tint val="23500"/>
                  <a:satMod val="160000"/>
                </a:schemeClr>
              </a:gs>
            </a:gsLst>
            <a:lin ang="5400000" scaled="0"/>
          </a:gradFill>
          <a:ln w="12700"/>
          <a:effectLst>
            <a:outerShdw blurRad="50800" sx="101000" sy="101000" algn="ctr" rotWithShape="0">
              <a:srgbClr val="000000">
                <a:alpha val="43137"/>
              </a:srgbClr>
            </a:outerShdw>
          </a:effectLst>
          <a:scene3d>
            <a:camera prst="orthographicFront">
              <a:rot lat="0" lon="1079999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65" name="Titel 1"/>
          <p:cNvSpPr>
            <a:spLocks noGrp="1"/>
          </p:cNvSpPr>
          <p:nvPr/>
        </p:nvSpPr>
        <p:spPr bwMode="auto">
          <a:xfrm>
            <a:off x="495300" y="4077090"/>
            <a:ext cx="4112559" cy="2304320"/>
          </a:xfrm>
          <a:prstGeom prst="rect">
            <a:avLst/>
          </a:prstGeom>
          <a:noFill/>
          <a:ln w="9525">
            <a:noFill/>
            <a:miter lim="800000"/>
            <a:headEnd/>
            <a:tailEnd/>
          </a:ln>
        </p:spPr>
        <p:txBody>
          <a:bodyPr/>
          <a:lstStyle/>
          <a:p>
            <a:pPr marL="457200" indent="-457200">
              <a:lnSpc>
                <a:spcPct val="150000"/>
              </a:lnSpc>
              <a:buFont typeface="Wingdings" pitchFamily="2" charset="2"/>
              <a:buChar char="Ø"/>
            </a:pPr>
            <a:r>
              <a:rPr lang="en-US" sz="1400" dirty="0" smtClean="0">
                <a:latin typeface="Calibri" pitchFamily="34" charset="0"/>
              </a:rPr>
              <a:t>Integrated management system for metadata </a:t>
            </a:r>
          </a:p>
          <a:p>
            <a:pPr marL="457200" indent="-457200">
              <a:lnSpc>
                <a:spcPct val="150000"/>
              </a:lnSpc>
              <a:buFont typeface="Wingdings" pitchFamily="2" charset="2"/>
              <a:buChar char="Ø"/>
            </a:pPr>
            <a:r>
              <a:rPr lang="en-US" sz="1400" dirty="0" smtClean="0">
                <a:latin typeface="Calibri" pitchFamily="34" charset="0"/>
              </a:rPr>
              <a:t>Transfer of the features of </a:t>
            </a:r>
            <a:r>
              <a:rPr lang="en-US" sz="1400" dirty="0" err="1" smtClean="0">
                <a:latin typeface="Calibri" pitchFamily="34" charset="0"/>
              </a:rPr>
              <a:t>DBKEdit</a:t>
            </a:r>
            <a:r>
              <a:rPr lang="en-US" sz="1400" dirty="0" smtClean="0">
                <a:latin typeface="Calibri" pitchFamily="34" charset="0"/>
              </a:rPr>
              <a:t>, DSDM, CBE and further tools</a:t>
            </a:r>
          </a:p>
          <a:p>
            <a:pPr marL="457200" indent="-457200">
              <a:lnSpc>
                <a:spcPct val="150000"/>
              </a:lnSpc>
              <a:buFont typeface="Wingdings" pitchFamily="2" charset="2"/>
              <a:buChar char="Ø"/>
            </a:pPr>
            <a:r>
              <a:rPr lang="de-DE" sz="1400" dirty="0" err="1" smtClean="0">
                <a:latin typeface="Calibri" pitchFamily="34" charset="0"/>
              </a:rPr>
              <a:t>Interoperability</a:t>
            </a:r>
            <a:r>
              <a:rPr lang="de-DE" sz="1400" dirty="0" smtClean="0">
                <a:latin typeface="Calibri" pitchFamily="34" charset="0"/>
              </a:rPr>
              <a:t> </a:t>
            </a:r>
            <a:r>
              <a:rPr lang="de-DE" sz="1400" dirty="0" err="1">
                <a:latin typeface="Calibri" pitchFamily="34" charset="0"/>
              </a:rPr>
              <a:t>with</a:t>
            </a:r>
            <a:r>
              <a:rPr lang="de-DE" sz="1400" dirty="0">
                <a:latin typeface="Calibri" pitchFamily="34" charset="0"/>
              </a:rPr>
              <a:t> </a:t>
            </a:r>
            <a:r>
              <a:rPr lang="de-DE" sz="1400" dirty="0" err="1">
                <a:latin typeface="Calibri" pitchFamily="34" charset="0"/>
              </a:rPr>
              <a:t>standards</a:t>
            </a:r>
            <a:r>
              <a:rPr lang="de-DE" sz="1400" dirty="0">
                <a:latin typeface="Calibri" pitchFamily="34" charset="0"/>
              </a:rPr>
              <a:t> </a:t>
            </a:r>
            <a:r>
              <a:rPr lang="de-DE" sz="1400" dirty="0" err="1">
                <a:latin typeface="Calibri" pitchFamily="34" charset="0"/>
              </a:rPr>
              <a:t>like</a:t>
            </a:r>
            <a:r>
              <a:rPr lang="de-DE" sz="1400" dirty="0">
                <a:latin typeface="Calibri" pitchFamily="34" charset="0"/>
              </a:rPr>
              <a:t> </a:t>
            </a:r>
            <a:r>
              <a:rPr lang="de-DE" sz="1400" dirty="0" smtClean="0">
                <a:latin typeface="Calibri" pitchFamily="34" charset="0"/>
              </a:rPr>
              <a:t>DDI 2, DDI </a:t>
            </a:r>
            <a:r>
              <a:rPr lang="de-DE" sz="1400" dirty="0">
                <a:latin typeface="Calibri" pitchFamily="34" charset="0"/>
              </a:rPr>
              <a:t>3, </a:t>
            </a:r>
            <a:r>
              <a:rPr lang="de-DE" sz="1400" dirty="0" smtClean="0">
                <a:latin typeface="Calibri" pitchFamily="34" charset="0"/>
              </a:rPr>
              <a:t>ISCO, </a:t>
            </a:r>
            <a:r>
              <a:rPr lang="de-DE" sz="1400" dirty="0" smtClean="0">
                <a:latin typeface="Calibri" pitchFamily="34" charset="0"/>
              </a:rPr>
              <a:t>ISCED</a:t>
            </a:r>
            <a:endParaRPr lang="de-DE" sz="1400" dirty="0">
              <a:latin typeface="Calibri" pitchFamily="34" charset="0"/>
            </a:endParaRPr>
          </a:p>
          <a:p>
            <a:pPr marL="457200" indent="-457200">
              <a:lnSpc>
                <a:spcPct val="150000"/>
              </a:lnSpc>
              <a:buFont typeface="Wingdings" pitchFamily="2" charset="2"/>
              <a:buChar char="Ø"/>
            </a:pPr>
            <a:r>
              <a:rPr lang="de-DE" sz="1400" dirty="0">
                <a:latin typeface="Calibri" pitchFamily="34" charset="0"/>
              </a:rPr>
              <a:t>Multi-</a:t>
            </a:r>
            <a:r>
              <a:rPr lang="de-DE" sz="1400" dirty="0" err="1">
                <a:latin typeface="Calibri" pitchFamily="34" charset="0"/>
              </a:rPr>
              <a:t>language</a:t>
            </a:r>
            <a:r>
              <a:rPr lang="de-DE" sz="1400" dirty="0">
                <a:latin typeface="Calibri" pitchFamily="34" charset="0"/>
              </a:rPr>
              <a:t> </a:t>
            </a:r>
            <a:r>
              <a:rPr lang="de-DE" sz="1400" dirty="0" err="1">
                <a:latin typeface="Calibri" pitchFamily="34" charset="0"/>
              </a:rPr>
              <a:t>documentation</a:t>
            </a:r>
            <a:r>
              <a:rPr lang="de-DE" sz="1400" dirty="0">
                <a:latin typeface="Calibri" pitchFamily="34" charset="0"/>
              </a:rPr>
              <a:t> on </a:t>
            </a:r>
            <a:r>
              <a:rPr lang="de-DE" sz="1400" dirty="0" err="1">
                <a:latin typeface="Calibri" pitchFamily="34" charset="0"/>
              </a:rPr>
              <a:t>study</a:t>
            </a:r>
            <a:r>
              <a:rPr lang="de-DE" sz="1400" dirty="0">
                <a:latin typeface="Calibri" pitchFamily="34" charset="0"/>
              </a:rPr>
              <a:t> </a:t>
            </a:r>
            <a:r>
              <a:rPr lang="de-DE" sz="1400" dirty="0" err="1">
                <a:latin typeface="Calibri" pitchFamily="34" charset="0"/>
              </a:rPr>
              <a:t>and</a:t>
            </a:r>
            <a:r>
              <a:rPr lang="de-DE" sz="1400" dirty="0">
                <a:latin typeface="Calibri" pitchFamily="34" charset="0"/>
              </a:rPr>
              <a:t> </a:t>
            </a:r>
            <a:r>
              <a:rPr lang="de-DE" sz="1400" dirty="0" smtClean="0">
                <a:latin typeface="Calibri" pitchFamily="34" charset="0"/>
              </a:rPr>
              <a:t>variable-</a:t>
            </a:r>
            <a:r>
              <a:rPr lang="de-DE" sz="1400" dirty="0" err="1" smtClean="0">
                <a:latin typeface="Calibri" pitchFamily="34" charset="0"/>
              </a:rPr>
              <a:t>level</a:t>
            </a:r>
            <a:endParaRPr lang="de-DE" sz="1400" dirty="0" smtClean="0">
              <a:latin typeface="Calibri" pitchFamily="34" charset="0"/>
            </a:endParaRPr>
          </a:p>
          <a:p>
            <a:pPr marL="457200" indent="-457200">
              <a:lnSpc>
                <a:spcPct val="150000"/>
              </a:lnSpc>
              <a:buFont typeface="Wingdings" pitchFamily="2" charset="2"/>
              <a:buChar char="Ø"/>
            </a:pPr>
            <a:r>
              <a:rPr lang="de-DE" sz="1400" dirty="0" err="1" smtClean="0">
                <a:latin typeface="Calibri" pitchFamily="34" charset="0"/>
              </a:rPr>
              <a:t>Controlled</a:t>
            </a:r>
            <a:r>
              <a:rPr lang="de-DE" sz="1400" dirty="0" smtClean="0">
                <a:latin typeface="Calibri" pitchFamily="34" charset="0"/>
              </a:rPr>
              <a:t> </a:t>
            </a:r>
            <a:r>
              <a:rPr lang="de-DE" sz="1400" dirty="0" err="1" smtClean="0">
                <a:latin typeface="Calibri" pitchFamily="34" charset="0"/>
              </a:rPr>
              <a:t>vocabularies</a:t>
            </a:r>
            <a:r>
              <a:rPr lang="de-DE" sz="1400" dirty="0" smtClean="0">
                <a:latin typeface="Calibri" pitchFamily="34" charset="0"/>
              </a:rPr>
              <a:t> (Thesauri)</a:t>
            </a:r>
          </a:p>
          <a:p>
            <a:pPr marL="457200" indent="-457200">
              <a:lnSpc>
                <a:spcPct val="150000"/>
              </a:lnSpc>
              <a:buFont typeface="Wingdings" pitchFamily="2" charset="2"/>
              <a:buChar char="Ø"/>
            </a:pPr>
            <a:endParaRPr lang="de-DE" sz="1400" dirty="0">
              <a:latin typeface="Calibri" pitchFamily="34" charset="0"/>
            </a:endParaRPr>
          </a:p>
          <a:p>
            <a:pPr marL="457200" indent="-457200">
              <a:lnSpc>
                <a:spcPct val="150000"/>
              </a:lnSpc>
              <a:buFont typeface="Wingdings" pitchFamily="2" charset="2"/>
              <a:buChar char="Ø"/>
            </a:pPr>
            <a:endParaRPr lang="de-DE" sz="1400" dirty="0">
              <a:latin typeface="Calibri" pitchFamily="34" charset="0"/>
            </a:endParaRPr>
          </a:p>
        </p:txBody>
      </p:sp>
      <p:sp>
        <p:nvSpPr>
          <p:cNvPr id="66" name="Titel 1"/>
          <p:cNvSpPr>
            <a:spLocks noGrp="1"/>
          </p:cNvSpPr>
          <p:nvPr/>
        </p:nvSpPr>
        <p:spPr bwMode="auto">
          <a:xfrm>
            <a:off x="4636021" y="4077090"/>
            <a:ext cx="4112559" cy="2304320"/>
          </a:xfrm>
          <a:prstGeom prst="rect">
            <a:avLst/>
          </a:prstGeom>
          <a:noFill/>
          <a:ln w="9525">
            <a:noFill/>
            <a:miter lim="800000"/>
            <a:headEnd/>
            <a:tailEnd/>
          </a:ln>
        </p:spPr>
        <p:txBody>
          <a:bodyPr/>
          <a:lstStyle/>
          <a:p>
            <a:pPr marL="457200" indent="-457200">
              <a:lnSpc>
                <a:spcPct val="150000"/>
              </a:lnSpc>
              <a:buFont typeface="Wingdings" pitchFamily="2" charset="2"/>
              <a:buChar char="Ø"/>
            </a:pPr>
            <a:r>
              <a:rPr lang="de-DE" sz="1400" dirty="0" err="1" smtClean="0">
                <a:latin typeface="Calibri" pitchFamily="34" charset="0"/>
              </a:rPr>
              <a:t>Related</a:t>
            </a:r>
            <a:r>
              <a:rPr lang="de-DE" sz="1400" dirty="0" smtClean="0">
                <a:latin typeface="Calibri" pitchFamily="34" charset="0"/>
              </a:rPr>
              <a:t> </a:t>
            </a:r>
            <a:r>
              <a:rPr lang="de-DE" sz="1400" dirty="0" err="1" smtClean="0">
                <a:latin typeface="Calibri" pitchFamily="34" charset="0"/>
              </a:rPr>
              <a:t>publications</a:t>
            </a:r>
            <a:r>
              <a:rPr lang="de-DE" sz="1400" dirty="0" smtClean="0">
                <a:latin typeface="Calibri" pitchFamily="34" charset="0"/>
              </a:rPr>
              <a:t>, </a:t>
            </a:r>
            <a:r>
              <a:rPr lang="de-DE" sz="1400" dirty="0" err="1" smtClean="0">
                <a:latin typeface="Calibri" pitchFamily="34" charset="0"/>
              </a:rPr>
              <a:t>scales</a:t>
            </a:r>
            <a:r>
              <a:rPr lang="de-DE" sz="1400" dirty="0" smtClean="0">
                <a:latin typeface="Calibri" pitchFamily="34" charset="0"/>
              </a:rPr>
              <a:t>, </a:t>
            </a:r>
            <a:r>
              <a:rPr lang="de-DE" sz="1400" dirty="0" err="1" smtClean="0">
                <a:latin typeface="Calibri" pitchFamily="34" charset="0"/>
              </a:rPr>
              <a:t>trends</a:t>
            </a:r>
            <a:r>
              <a:rPr lang="de-DE" sz="1400" dirty="0" smtClean="0">
                <a:latin typeface="Calibri" pitchFamily="34" charset="0"/>
              </a:rPr>
              <a:t> </a:t>
            </a:r>
            <a:r>
              <a:rPr lang="de-DE" sz="1400" dirty="0" err="1" smtClean="0">
                <a:latin typeface="Calibri" pitchFamily="34" charset="0"/>
              </a:rPr>
              <a:t>and</a:t>
            </a:r>
            <a:r>
              <a:rPr lang="de-DE" sz="1400" dirty="0" smtClean="0">
                <a:latin typeface="Calibri" pitchFamily="34" charset="0"/>
              </a:rPr>
              <a:t> additional </a:t>
            </a:r>
            <a:r>
              <a:rPr lang="de-DE" sz="1400" dirty="0" err="1" smtClean="0">
                <a:latin typeface="Calibri" pitchFamily="34" charset="0"/>
              </a:rPr>
              <a:t>metadata</a:t>
            </a:r>
            <a:endParaRPr lang="de-DE" sz="1400" dirty="0" smtClean="0">
              <a:latin typeface="Calibri" pitchFamily="34" charset="0"/>
            </a:endParaRPr>
          </a:p>
          <a:p>
            <a:pPr marL="457200" indent="-457200">
              <a:lnSpc>
                <a:spcPct val="150000"/>
              </a:lnSpc>
              <a:buFont typeface="Wingdings" pitchFamily="2" charset="2"/>
              <a:buChar char="Ø"/>
            </a:pPr>
            <a:r>
              <a:rPr lang="de-DE" sz="1400" dirty="0" smtClean="0">
                <a:latin typeface="Calibri" pitchFamily="34" charset="0"/>
              </a:rPr>
              <a:t>Web </a:t>
            </a:r>
            <a:r>
              <a:rPr lang="de-DE" sz="1400" dirty="0" err="1">
                <a:latin typeface="Calibri" pitchFamily="34" charset="0"/>
              </a:rPr>
              <a:t>based</a:t>
            </a:r>
            <a:r>
              <a:rPr lang="de-DE" sz="1400" dirty="0">
                <a:latin typeface="Calibri" pitchFamily="34" charset="0"/>
              </a:rPr>
              <a:t> </a:t>
            </a:r>
            <a:r>
              <a:rPr lang="de-DE" sz="1400" dirty="0" err="1">
                <a:latin typeface="Calibri" pitchFamily="34" charset="0"/>
              </a:rPr>
              <a:t>modul</a:t>
            </a:r>
            <a:r>
              <a:rPr lang="de-DE" sz="1400" dirty="0">
                <a:latin typeface="Calibri" pitchFamily="34" charset="0"/>
              </a:rPr>
              <a:t> </a:t>
            </a:r>
            <a:r>
              <a:rPr lang="de-DE" sz="1400" dirty="0" err="1">
                <a:latin typeface="Calibri" pitchFamily="34" charset="0"/>
              </a:rPr>
              <a:t>for</a:t>
            </a:r>
            <a:r>
              <a:rPr lang="de-DE" sz="1400" dirty="0">
                <a:latin typeface="Calibri" pitchFamily="34" charset="0"/>
              </a:rPr>
              <a:t> </a:t>
            </a:r>
            <a:r>
              <a:rPr lang="de-DE" sz="1400" dirty="0" err="1">
                <a:latin typeface="Calibri" pitchFamily="34" charset="0"/>
              </a:rPr>
              <a:t>structured</a:t>
            </a:r>
            <a:r>
              <a:rPr lang="de-DE" sz="1400" dirty="0">
                <a:latin typeface="Calibri" pitchFamily="34" charset="0"/>
              </a:rPr>
              <a:t> </a:t>
            </a:r>
            <a:r>
              <a:rPr lang="de-DE" sz="1400" dirty="0" err="1">
                <a:latin typeface="Calibri" pitchFamily="34" charset="0"/>
              </a:rPr>
              <a:t>metadata</a:t>
            </a:r>
            <a:r>
              <a:rPr lang="de-DE" sz="1400" dirty="0">
                <a:latin typeface="Calibri" pitchFamily="34" charset="0"/>
              </a:rPr>
              <a:t> </a:t>
            </a:r>
            <a:r>
              <a:rPr lang="de-DE" sz="1400" dirty="0" err="1">
                <a:latin typeface="Calibri" pitchFamily="34" charset="0"/>
              </a:rPr>
              <a:t>capture</a:t>
            </a:r>
            <a:r>
              <a:rPr lang="de-DE" sz="1400" dirty="0">
                <a:latin typeface="Calibri" pitchFamily="34" charset="0"/>
              </a:rPr>
              <a:t>, </a:t>
            </a:r>
            <a:r>
              <a:rPr lang="de-DE" sz="1400" dirty="0" err="1">
                <a:latin typeface="Calibri" pitchFamily="34" charset="0"/>
              </a:rPr>
              <a:t>management</a:t>
            </a:r>
            <a:r>
              <a:rPr lang="de-DE" sz="1400" dirty="0">
                <a:latin typeface="Calibri" pitchFamily="34" charset="0"/>
              </a:rPr>
              <a:t> </a:t>
            </a:r>
            <a:r>
              <a:rPr lang="de-DE" sz="1400" dirty="0" err="1">
                <a:latin typeface="Calibri" pitchFamily="34" charset="0"/>
              </a:rPr>
              <a:t>and</a:t>
            </a:r>
            <a:r>
              <a:rPr lang="de-DE" sz="1400" dirty="0">
                <a:latin typeface="Calibri" pitchFamily="34" charset="0"/>
              </a:rPr>
              <a:t> </a:t>
            </a:r>
            <a:r>
              <a:rPr lang="de-DE" sz="1400" dirty="0" err="1">
                <a:latin typeface="Calibri" pitchFamily="34" charset="0"/>
              </a:rPr>
              <a:t>dissemination</a:t>
            </a:r>
            <a:r>
              <a:rPr lang="de-DE" sz="1400" dirty="0">
                <a:latin typeface="Calibri" pitchFamily="34" charset="0"/>
              </a:rPr>
              <a:t> (Web </a:t>
            </a:r>
            <a:r>
              <a:rPr lang="de-DE" sz="1400" dirty="0" err="1">
                <a:latin typeface="Calibri" pitchFamily="34" charset="0"/>
              </a:rPr>
              <a:t>Based</a:t>
            </a:r>
            <a:r>
              <a:rPr lang="de-DE" sz="1400" dirty="0">
                <a:latin typeface="Calibri" pitchFamily="34" charset="0"/>
              </a:rPr>
              <a:t> Data </a:t>
            </a:r>
            <a:r>
              <a:rPr lang="de-DE" sz="1400" dirty="0" err="1">
                <a:latin typeface="Calibri" pitchFamily="34" charset="0"/>
              </a:rPr>
              <a:t>Ingest</a:t>
            </a:r>
            <a:r>
              <a:rPr lang="de-DE" sz="1400" dirty="0" smtClean="0">
                <a:latin typeface="Calibri" pitchFamily="34" charset="0"/>
              </a:rPr>
              <a:t>)</a:t>
            </a:r>
            <a:endParaRPr lang="de-DE" sz="1400" dirty="0">
              <a:latin typeface="Calibri" pitchFamily="34" charset="0"/>
            </a:endParaRPr>
          </a:p>
          <a:p>
            <a:pPr marL="457200" indent="-457200">
              <a:lnSpc>
                <a:spcPct val="150000"/>
              </a:lnSpc>
              <a:buFont typeface="Wingdings" pitchFamily="2" charset="2"/>
              <a:buChar char="Ø"/>
            </a:pPr>
            <a:r>
              <a:rPr lang="de-DE" sz="1400" dirty="0" smtClean="0">
                <a:latin typeface="Calibri" pitchFamily="34" charset="0"/>
              </a:rPr>
              <a:t>Export </a:t>
            </a:r>
            <a:r>
              <a:rPr lang="de-DE" sz="1400" dirty="0">
                <a:latin typeface="Calibri" pitchFamily="34" charset="0"/>
              </a:rPr>
              <a:t>in different </a:t>
            </a:r>
            <a:r>
              <a:rPr lang="de-DE" sz="1400" dirty="0" err="1">
                <a:latin typeface="Calibri" pitchFamily="34" charset="0"/>
              </a:rPr>
              <a:t>portals</a:t>
            </a:r>
            <a:r>
              <a:rPr lang="de-DE" sz="1400" dirty="0">
                <a:latin typeface="Calibri" pitchFamily="34" charset="0"/>
              </a:rPr>
              <a:t> </a:t>
            </a:r>
            <a:r>
              <a:rPr lang="de-DE" sz="1400" dirty="0" err="1">
                <a:latin typeface="Calibri" pitchFamily="34" charset="0"/>
              </a:rPr>
              <a:t>like</a:t>
            </a:r>
            <a:r>
              <a:rPr lang="de-DE" sz="1400" dirty="0">
                <a:latin typeface="Calibri" pitchFamily="34" charset="0"/>
              </a:rPr>
              <a:t> ZACAT, </a:t>
            </a:r>
            <a:r>
              <a:rPr lang="de-DE" sz="1400" dirty="0" err="1">
                <a:latin typeface="Calibri" pitchFamily="34" charset="0"/>
              </a:rPr>
              <a:t>Cessda</a:t>
            </a:r>
            <a:r>
              <a:rPr lang="de-DE" sz="1400" dirty="0">
                <a:latin typeface="Calibri" pitchFamily="34" charset="0"/>
              </a:rPr>
              <a:t> Data Portal, </a:t>
            </a:r>
            <a:r>
              <a:rPr lang="de-DE" sz="1400" dirty="0" err="1" smtClean="0">
                <a:latin typeface="Calibri" pitchFamily="34" charset="0"/>
              </a:rPr>
              <a:t>Sowiport</a:t>
            </a:r>
            <a:r>
              <a:rPr lang="de-DE" sz="1400" dirty="0" smtClean="0">
                <a:latin typeface="Calibri" pitchFamily="34" charset="0"/>
              </a:rPr>
              <a:t>,  </a:t>
            </a:r>
            <a:r>
              <a:rPr lang="de-DE" sz="1400" dirty="0" err="1" smtClean="0">
                <a:latin typeface="Calibri" pitchFamily="34" charset="0"/>
              </a:rPr>
              <a:t>da|ra</a:t>
            </a:r>
            <a:endParaRPr lang="de-DE" sz="1400" dirty="0" smtClean="0">
              <a:latin typeface="Calibri" pitchFamily="34" charset="0"/>
            </a:endParaRPr>
          </a:p>
          <a:p>
            <a:pPr marL="457200" indent="-457200">
              <a:lnSpc>
                <a:spcPct val="150000"/>
              </a:lnSpc>
              <a:buFont typeface="Wingdings" pitchFamily="2" charset="2"/>
              <a:buChar char="Ø"/>
            </a:pPr>
            <a:r>
              <a:rPr lang="de-DE" sz="1400" dirty="0" err="1" smtClean="0">
                <a:latin typeface="Calibri" pitchFamily="34" charset="0"/>
              </a:rPr>
              <a:t>Longterm-preservation</a:t>
            </a:r>
            <a:r>
              <a:rPr lang="de-DE" sz="1400" dirty="0" smtClean="0">
                <a:latin typeface="Calibri" pitchFamily="34" charset="0"/>
              </a:rPr>
              <a:t> </a:t>
            </a:r>
            <a:r>
              <a:rPr lang="de-DE" sz="1400" dirty="0" err="1" smtClean="0">
                <a:latin typeface="Calibri" pitchFamily="34" charset="0"/>
              </a:rPr>
              <a:t>with</a:t>
            </a:r>
            <a:r>
              <a:rPr lang="de-DE" sz="1400" dirty="0" smtClean="0">
                <a:latin typeface="Calibri" pitchFamily="34" charset="0"/>
              </a:rPr>
              <a:t> DDI</a:t>
            </a:r>
          </a:p>
          <a:p>
            <a:pPr marL="457200" indent="-457200">
              <a:lnSpc>
                <a:spcPct val="150000"/>
              </a:lnSpc>
              <a:buFont typeface="Wingdings" pitchFamily="2" charset="2"/>
              <a:buChar char="Ø"/>
            </a:pPr>
            <a:endParaRPr lang="de-DE" sz="14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2000"/>
                                        <p:tgtEl>
                                          <p:spTgt spid="5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2000"/>
                                        <p:tgtEl>
                                          <p:spTgt spid="409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5"/>
                                        </p:tgtEl>
                                        <p:attrNameLst>
                                          <p:attrName>style.visibility</p:attrName>
                                        </p:attrNameLst>
                                      </p:cBhvr>
                                      <p:to>
                                        <p:strVal val="visible"/>
                                      </p:to>
                                    </p:set>
                                    <p:animEffect transition="in" filter="fade">
                                      <p:cBhvr>
                                        <p:cTn id="13" dur="2000"/>
                                        <p:tgtEl>
                                          <p:spTgt spid="10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6"/>
                                        </p:tgtEl>
                                        <p:attrNameLst>
                                          <p:attrName>style.visibility</p:attrName>
                                        </p:attrNameLst>
                                      </p:cBhvr>
                                      <p:to>
                                        <p:strVal val="visible"/>
                                      </p:to>
                                    </p:set>
                                    <p:animEffect transition="in" filter="fade">
                                      <p:cBhvr>
                                        <p:cTn id="16" dur="2000"/>
                                        <p:tgtEl>
                                          <p:spTgt spid="106"/>
                                        </p:tgtEl>
                                      </p:cBhvr>
                                    </p:animEffect>
                                  </p:childTnLst>
                                </p:cTn>
                              </p:par>
                              <p:par>
                                <p:cTn id="17" presetID="10"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2000"/>
                                        <p:tgtEl>
                                          <p:spTgt spid="33"/>
                                        </p:tgtEl>
                                      </p:cBhvr>
                                    </p:animEffect>
                                  </p:childTnLst>
                                </p:cTn>
                              </p:par>
                              <p:par>
                                <p:cTn id="20" presetID="10" presetClass="entr" presetSubtype="0"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2000"/>
                                        <p:tgtEl>
                                          <p:spTgt spid="3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fade">
                                      <p:cBhvr>
                                        <p:cTn id="25" dur="2000"/>
                                        <p:tgtEl>
                                          <p:spTgt spid="4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fade">
                                      <p:cBhvr>
                                        <p:cTn id="28" dur="2000"/>
                                        <p:tgtEl>
                                          <p:spTgt spid="5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fade">
                                      <p:cBhvr>
                                        <p:cTn id="31" dur="2000"/>
                                        <p:tgtEl>
                                          <p:spTgt spid="54"/>
                                        </p:tgtEl>
                                      </p:cBhvr>
                                    </p:animEffect>
                                  </p:childTnLst>
                                </p:cTn>
                              </p:par>
                              <p:par>
                                <p:cTn id="32" presetID="10"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Effect transition="in" filter="fade">
                                      <p:cBhvr>
                                        <p:cTn id="34" dur="2000"/>
                                        <p:tgtEl>
                                          <p:spTgt spid="56"/>
                                        </p:tgtEl>
                                      </p:cBhvr>
                                    </p:animEffect>
                                  </p:childTnLst>
                                </p:cTn>
                              </p:par>
                              <p:par>
                                <p:cTn id="35" presetID="10" presetClass="entr" presetSubtype="0" fill="hold" nodeType="with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fade">
                                      <p:cBhvr>
                                        <p:cTn id="37" dur="2000"/>
                                        <p:tgtEl>
                                          <p:spTgt spid="57"/>
                                        </p:tgtEl>
                                      </p:cBhvr>
                                    </p:animEffect>
                                  </p:childTnLst>
                                </p:cTn>
                              </p:par>
                              <p:par>
                                <p:cTn id="38" presetID="10" presetClass="entr" presetSubtype="0" fill="hold" nodeType="withEffect">
                                  <p:stCondLst>
                                    <p:cond delay="0"/>
                                  </p:stCondLst>
                                  <p:childTnLst>
                                    <p:set>
                                      <p:cBhvr>
                                        <p:cTn id="39" dur="1" fill="hold">
                                          <p:stCondLst>
                                            <p:cond delay="0"/>
                                          </p:stCondLst>
                                        </p:cTn>
                                        <p:tgtEl>
                                          <p:spTgt spid="58"/>
                                        </p:tgtEl>
                                        <p:attrNameLst>
                                          <p:attrName>style.visibility</p:attrName>
                                        </p:attrNameLst>
                                      </p:cBhvr>
                                      <p:to>
                                        <p:strVal val="visible"/>
                                      </p:to>
                                    </p:set>
                                    <p:animEffect transition="in" filter="fade">
                                      <p:cBhvr>
                                        <p:cTn id="40" dur="2000"/>
                                        <p:tgtEl>
                                          <p:spTgt spid="5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2000"/>
                                        <p:tgtEl>
                                          <p:spTgt spid="3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2000"/>
                                        <p:tgtEl>
                                          <p:spTgt spid="3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2000"/>
                                        <p:tgtEl>
                                          <p:spTgt spid="45"/>
                                        </p:tgtEl>
                                      </p:cBhvr>
                                    </p:animEffect>
                                  </p:childTnLst>
                                </p:cTn>
                              </p:par>
                              <p:par>
                                <p:cTn id="50" presetID="10" presetClass="entr" presetSubtype="0" fill="hold" nodeType="withEffect">
                                  <p:stCondLst>
                                    <p:cond delay="0"/>
                                  </p:stCondLst>
                                  <p:childTnLst>
                                    <p:set>
                                      <p:cBhvr>
                                        <p:cTn id="51" dur="1" fill="hold">
                                          <p:stCondLst>
                                            <p:cond delay="0"/>
                                          </p:stCondLst>
                                        </p:cTn>
                                        <p:tgtEl>
                                          <p:spTgt spid="73"/>
                                        </p:tgtEl>
                                        <p:attrNameLst>
                                          <p:attrName>style.visibility</p:attrName>
                                        </p:attrNameLst>
                                      </p:cBhvr>
                                      <p:to>
                                        <p:strVal val="visible"/>
                                      </p:to>
                                    </p:set>
                                    <p:animEffect transition="in" filter="fade">
                                      <p:cBhvr>
                                        <p:cTn id="52" dur="2000"/>
                                        <p:tgtEl>
                                          <p:spTgt spid="7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fade">
                                      <p:cBhvr>
                                        <p:cTn id="55" dur="2000"/>
                                        <p:tgtEl>
                                          <p:spTgt spid="3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94"/>
                                        </p:tgtEl>
                                        <p:attrNameLst>
                                          <p:attrName>style.visibility</p:attrName>
                                        </p:attrNameLst>
                                      </p:cBhvr>
                                      <p:to>
                                        <p:strVal val="visible"/>
                                      </p:to>
                                    </p:set>
                                    <p:animEffect transition="in" filter="fade">
                                      <p:cBhvr>
                                        <p:cTn id="58" dur="2000"/>
                                        <p:tgtEl>
                                          <p:spTgt spid="94"/>
                                        </p:tgtEl>
                                      </p:cBhvr>
                                    </p:animEffect>
                                  </p:childTnLst>
                                </p:cTn>
                              </p:par>
                              <p:par>
                                <p:cTn id="59" presetID="10" presetClass="entr" presetSubtype="0" fill="hold"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2000"/>
                                        <p:tgtEl>
                                          <p:spTgt spid="2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2000"/>
                                        <p:tgtEl>
                                          <p:spTgt spid="40"/>
                                        </p:tgtEl>
                                      </p:cBhvr>
                                    </p:animEffect>
                                  </p:childTnLst>
                                </p:cTn>
                              </p:par>
                              <p:par>
                                <p:cTn id="65" presetID="2" presetClass="entr" presetSubtype="9" accel="50000" decel="50000" fill="hold"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additive="base">
                                        <p:cTn id="67" dur="3000" fill="hold"/>
                                        <p:tgtEl>
                                          <p:spTgt spid="24"/>
                                        </p:tgtEl>
                                        <p:attrNameLst>
                                          <p:attrName>ppt_x</p:attrName>
                                        </p:attrNameLst>
                                      </p:cBhvr>
                                      <p:tavLst>
                                        <p:tav tm="0">
                                          <p:val>
                                            <p:strVal val="0-#ppt_w/2"/>
                                          </p:val>
                                        </p:tav>
                                        <p:tav tm="100000">
                                          <p:val>
                                            <p:strVal val="#ppt_x"/>
                                          </p:val>
                                        </p:tav>
                                      </p:tavLst>
                                    </p:anim>
                                    <p:anim calcmode="lin" valueType="num">
                                      <p:cBhvr additive="base">
                                        <p:cTn id="68" dur="3000" fill="hold"/>
                                        <p:tgtEl>
                                          <p:spTgt spid="24"/>
                                        </p:tgtEl>
                                        <p:attrNameLst>
                                          <p:attrName>ppt_y</p:attrName>
                                        </p:attrNameLst>
                                      </p:cBhvr>
                                      <p:tavLst>
                                        <p:tav tm="0">
                                          <p:val>
                                            <p:strVal val="0-#ppt_h/2"/>
                                          </p:val>
                                        </p:tav>
                                        <p:tav tm="100000">
                                          <p:val>
                                            <p:strVal val="#ppt_y"/>
                                          </p:val>
                                        </p:tav>
                                      </p:tavLst>
                                    </p:anim>
                                  </p:childTnLst>
                                </p:cTn>
                              </p:par>
                              <p:par>
                                <p:cTn id="69" presetID="8" presetClass="emph" presetSubtype="0" fill="hold" nodeType="withEffect">
                                  <p:stCondLst>
                                    <p:cond delay="0"/>
                                  </p:stCondLst>
                                  <p:childTnLst>
                                    <p:animRot by="21600000">
                                      <p:cBhvr>
                                        <p:cTn id="70" dur="2000" fill="hold"/>
                                        <p:tgtEl>
                                          <p:spTgt spid="24"/>
                                        </p:tgtEl>
                                        <p:attrNameLst>
                                          <p:attrName>r</p:attrName>
                                        </p:attrNameLst>
                                      </p:cBhvr>
                                    </p:animRot>
                                  </p:childTnLst>
                                </p:cTn>
                              </p:par>
                              <p:par>
                                <p:cTn id="71" presetID="3" presetClass="entr" presetSubtype="10" fill="hold" nodeType="with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blinds(horizontal)">
                                      <p:cBhvr>
                                        <p:cTn id="73" dur="2700"/>
                                        <p:tgtEl>
                                          <p:spTgt spid="24"/>
                                        </p:tgtEl>
                                      </p:cBhvr>
                                    </p:animEffect>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65"/>
                                        </p:tgtEl>
                                        <p:attrNameLst>
                                          <p:attrName>style.visibility</p:attrName>
                                        </p:attrNameLst>
                                      </p:cBhvr>
                                      <p:to>
                                        <p:strVal val="visible"/>
                                      </p:to>
                                    </p:set>
                                    <p:anim calcmode="lin" valueType="num">
                                      <p:cBhvr additive="base">
                                        <p:cTn id="78" dur="500" fill="hold"/>
                                        <p:tgtEl>
                                          <p:spTgt spid="65"/>
                                        </p:tgtEl>
                                        <p:attrNameLst>
                                          <p:attrName>ppt_x</p:attrName>
                                        </p:attrNameLst>
                                      </p:cBhvr>
                                      <p:tavLst>
                                        <p:tav tm="0">
                                          <p:val>
                                            <p:strVal val="#ppt_x"/>
                                          </p:val>
                                        </p:tav>
                                        <p:tav tm="100000">
                                          <p:val>
                                            <p:strVal val="#ppt_x"/>
                                          </p:val>
                                        </p:tav>
                                      </p:tavLst>
                                    </p:anim>
                                    <p:anim calcmode="lin" valueType="num">
                                      <p:cBhvr additive="base">
                                        <p:cTn id="79" dur="500" fill="hold"/>
                                        <p:tgtEl>
                                          <p:spTgt spid="65"/>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66"/>
                                        </p:tgtEl>
                                        <p:attrNameLst>
                                          <p:attrName>style.visibility</p:attrName>
                                        </p:attrNameLst>
                                      </p:cBhvr>
                                      <p:to>
                                        <p:strVal val="visible"/>
                                      </p:to>
                                    </p:set>
                                    <p:anim calcmode="lin" valueType="num">
                                      <p:cBhvr additive="base">
                                        <p:cTn id="82" dur="500" fill="hold"/>
                                        <p:tgtEl>
                                          <p:spTgt spid="66"/>
                                        </p:tgtEl>
                                        <p:attrNameLst>
                                          <p:attrName>ppt_x</p:attrName>
                                        </p:attrNameLst>
                                      </p:cBhvr>
                                      <p:tavLst>
                                        <p:tav tm="0">
                                          <p:val>
                                            <p:strVal val="#ppt_x"/>
                                          </p:val>
                                        </p:tav>
                                        <p:tav tm="100000">
                                          <p:val>
                                            <p:strVal val="#ppt_x"/>
                                          </p:val>
                                        </p:tav>
                                      </p:tavLst>
                                    </p:anim>
                                    <p:anim calcmode="lin" valueType="num">
                                      <p:cBhvr additive="base">
                                        <p:cTn id="83"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098" grpId="0"/>
      <p:bldP spid="105" grpId="0"/>
      <p:bldP spid="106" grpId="0"/>
      <p:bldP spid="48" grpId="0" animBg="1"/>
      <p:bldP spid="52" grpId="0"/>
      <p:bldP spid="54" grpId="0" animBg="1"/>
      <p:bldP spid="37" grpId="0" animBg="1"/>
      <p:bldP spid="38" grpId="0" animBg="1"/>
      <p:bldP spid="45" grpId="0" animBg="1"/>
      <p:bldP spid="39" grpId="0" animBg="1"/>
      <p:bldP spid="94" grpId="0"/>
      <p:bldP spid="40" grpId="0" animBg="1"/>
      <p:bldP spid="65" grpId="0"/>
      <p:bldP spid="6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p:cNvSpPr>
            <a:spLocks noGrp="1"/>
          </p:cNvSpPr>
          <p:nvPr/>
        </p:nvSpPr>
        <p:spPr>
          <a:xfrm>
            <a:off x="495300" y="1857375"/>
            <a:ext cx="8397300" cy="49291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buFont typeface="Wingdings" pitchFamily="2" charset="2"/>
              <a:buChar char="Ø"/>
              <a:defRPr/>
            </a:pPr>
            <a:r>
              <a:rPr lang="en-US" sz="1800" dirty="0" smtClean="0">
                <a:latin typeface="+mn-lt"/>
              </a:rPr>
              <a:t>Requirements analysis - structured interviews with the main stakeholders</a:t>
            </a:r>
          </a:p>
          <a:p>
            <a:pPr marL="266700" lvl="0" indent="-266700">
              <a:buFont typeface="Wingdings" pitchFamily="2" charset="2"/>
              <a:buChar char="Ø"/>
            </a:pPr>
            <a:endParaRPr lang="de-DE" sz="1800" dirty="0" smtClean="0"/>
          </a:p>
          <a:p>
            <a:pPr marL="476250" lvl="0" indent="-476250" algn="l">
              <a:buFont typeface="Wingdings" pitchFamily="2" charset="2"/>
              <a:buChar char="Ø"/>
            </a:pPr>
            <a:r>
              <a:rPr lang="de-DE" sz="1800" dirty="0" smtClean="0"/>
              <a:t>Transfer </a:t>
            </a:r>
            <a:r>
              <a:rPr lang="de-DE" sz="1800" dirty="0" err="1" smtClean="0"/>
              <a:t>of</a:t>
            </a:r>
            <a:r>
              <a:rPr lang="de-DE" sz="1800" dirty="0" smtClean="0"/>
              <a:t> </a:t>
            </a:r>
            <a:r>
              <a:rPr lang="de-DE" sz="1800" dirty="0" err="1" smtClean="0"/>
              <a:t>the</a:t>
            </a:r>
            <a:r>
              <a:rPr lang="de-DE" sz="1800" dirty="0" smtClean="0"/>
              <a:t> </a:t>
            </a:r>
            <a:r>
              <a:rPr lang="de-DE" sz="1800" dirty="0" err="1" smtClean="0"/>
              <a:t>results</a:t>
            </a:r>
            <a:r>
              <a:rPr lang="de-DE" sz="1800" dirty="0" smtClean="0"/>
              <a:t> in </a:t>
            </a:r>
            <a:r>
              <a:rPr lang="de-DE" sz="1800" dirty="0" err="1" smtClean="0"/>
              <a:t>use-cases</a:t>
            </a:r>
            <a:endParaRPr lang="de-DE" sz="1800" dirty="0" smtClean="0"/>
          </a:p>
          <a:p>
            <a:pPr marL="266700" lvl="0" indent="-266700">
              <a:buFont typeface="Wingdings" pitchFamily="2" charset="2"/>
              <a:buChar char="Ø"/>
            </a:pPr>
            <a:endParaRPr lang="de-DE" sz="1800" dirty="0" smtClean="0">
              <a:latin typeface="+mn-lt"/>
            </a:endParaRPr>
          </a:p>
          <a:p>
            <a:pPr marL="463550" indent="-454025" algn="l">
              <a:buFont typeface="Wingdings" pitchFamily="2" charset="2"/>
              <a:buChar char="Ø"/>
            </a:pPr>
            <a:r>
              <a:rPr lang="de-DE" sz="1800" dirty="0" smtClean="0"/>
              <a:t>UML-Models </a:t>
            </a:r>
            <a:r>
              <a:rPr lang="de-DE" sz="1800" dirty="0" err="1" smtClean="0"/>
              <a:t>of</a:t>
            </a:r>
            <a:r>
              <a:rPr lang="de-DE" sz="1800" dirty="0" smtClean="0"/>
              <a:t> </a:t>
            </a:r>
            <a:r>
              <a:rPr lang="de-DE" sz="1800" dirty="0" err="1" smtClean="0"/>
              <a:t>the</a:t>
            </a:r>
            <a:r>
              <a:rPr lang="de-DE" sz="1800" dirty="0" smtClean="0"/>
              <a:t> </a:t>
            </a:r>
            <a:r>
              <a:rPr lang="de-DE" sz="1800" dirty="0" err="1" smtClean="0"/>
              <a:t>workflows</a:t>
            </a:r>
            <a:endParaRPr lang="en-US" sz="1800" dirty="0" smtClean="0">
              <a:latin typeface="+mn-lt"/>
            </a:endParaRPr>
          </a:p>
          <a:p>
            <a:pPr marL="457200" indent="-457200" algn="l">
              <a:defRPr/>
            </a:pPr>
            <a:endParaRPr lang="en-US" sz="1800" dirty="0" smtClean="0"/>
          </a:p>
          <a:p>
            <a:pPr marL="457200" indent="-457200" algn="l">
              <a:buFont typeface="Wingdings" pitchFamily="2" charset="2"/>
              <a:buChar char="Ø"/>
              <a:defRPr/>
            </a:pPr>
            <a:r>
              <a:rPr lang="en-US" sz="1800" dirty="0" smtClean="0"/>
              <a:t>Defining system architecture</a:t>
            </a:r>
          </a:p>
          <a:p>
            <a:pPr marL="457200" indent="-457200" algn="l">
              <a:buFont typeface="Wingdings" pitchFamily="2" charset="2"/>
              <a:buChar char="Ø"/>
              <a:defRPr/>
            </a:pPr>
            <a:endParaRPr lang="en-US" sz="1800" dirty="0" smtClean="0">
              <a:latin typeface="+mn-lt"/>
            </a:endParaRPr>
          </a:p>
          <a:p>
            <a:pPr marL="457200" indent="-457200" algn="l">
              <a:buFont typeface="Wingdings" pitchFamily="2" charset="2"/>
              <a:buChar char="Ø"/>
              <a:defRPr/>
            </a:pPr>
            <a:r>
              <a:rPr lang="en-US" sz="1800" dirty="0" smtClean="0">
                <a:latin typeface="+mn-lt"/>
              </a:rPr>
              <a:t>Experimental </a:t>
            </a:r>
            <a:r>
              <a:rPr lang="en-US" sz="1800" dirty="0" smtClean="0">
                <a:latin typeface="Calibri" pitchFamily="34" charset="0"/>
              </a:rPr>
              <a:t>prototyping</a:t>
            </a:r>
            <a:endParaRPr lang="en-US" sz="1800" dirty="0" smtClean="0">
              <a:latin typeface="+mn-lt"/>
            </a:endParaRPr>
          </a:p>
          <a:p>
            <a:pPr marL="447675" indent="273050" algn="l">
              <a:buFont typeface="Wingdings" pitchFamily="2" charset="2"/>
              <a:buChar char="§"/>
              <a:defRPr/>
            </a:pPr>
            <a:r>
              <a:rPr lang="en-US" sz="1800" dirty="0" smtClean="0">
                <a:latin typeface="+mn-lt"/>
              </a:rPr>
              <a:t>Paper-</a:t>
            </a:r>
            <a:r>
              <a:rPr lang="en-US" sz="1800" dirty="0" err="1" smtClean="0">
                <a:latin typeface="+mn-lt"/>
              </a:rPr>
              <a:t>prototyp</a:t>
            </a:r>
            <a:r>
              <a:rPr lang="en-US" sz="1800" dirty="0" smtClean="0">
                <a:latin typeface="+mn-lt"/>
              </a:rPr>
              <a:t> based on the functionalities of </a:t>
            </a:r>
            <a:r>
              <a:rPr lang="en-US" sz="1800" dirty="0" err="1" smtClean="0">
                <a:latin typeface="+mn-lt"/>
              </a:rPr>
              <a:t>DBKEdit</a:t>
            </a:r>
            <a:endParaRPr lang="en-US" sz="1800" dirty="0" smtClean="0">
              <a:latin typeface="+mn-lt"/>
            </a:endParaRPr>
          </a:p>
          <a:p>
            <a:pPr marL="447675" indent="273050" algn="l">
              <a:buFont typeface="Wingdings" pitchFamily="2" charset="2"/>
              <a:buChar char="§"/>
              <a:defRPr/>
            </a:pPr>
            <a:r>
              <a:rPr lang="en-US" sz="1800" dirty="0" smtClean="0">
                <a:latin typeface="+mn-lt"/>
              </a:rPr>
              <a:t>User tests with </a:t>
            </a:r>
            <a:r>
              <a:rPr lang="en-US" sz="1800" dirty="0" smtClean="0"/>
              <a:t>paper-</a:t>
            </a:r>
            <a:r>
              <a:rPr lang="en-US" sz="1800" dirty="0" err="1" smtClean="0"/>
              <a:t>prototyp</a:t>
            </a:r>
            <a:endParaRPr lang="en-US" sz="1800" dirty="0" smtClean="0"/>
          </a:p>
          <a:p>
            <a:pPr marL="447675" indent="273050" algn="l">
              <a:defRPr/>
            </a:pPr>
            <a:endParaRPr lang="en-US" sz="1800" dirty="0" smtClean="0"/>
          </a:p>
          <a:p>
            <a:pPr marL="457200" indent="-457200" algn="l">
              <a:buFont typeface="Wingdings" pitchFamily="2" charset="2"/>
              <a:buChar char="Ø"/>
              <a:defRPr/>
            </a:pPr>
            <a:r>
              <a:rPr lang="en-US" sz="1800" dirty="0" smtClean="0">
                <a:latin typeface="Calibri" pitchFamily="34" charset="0"/>
              </a:rPr>
              <a:t>Building of working </a:t>
            </a:r>
            <a:r>
              <a:rPr lang="en-US" sz="1800" dirty="0" err="1" smtClean="0">
                <a:latin typeface="Calibri" pitchFamily="34" charset="0"/>
              </a:rPr>
              <a:t>prototyp</a:t>
            </a:r>
            <a:endParaRPr lang="en-US" sz="1800" dirty="0" smtClean="0">
              <a:latin typeface="Calibri" pitchFamily="34" charset="0"/>
            </a:endParaRPr>
          </a:p>
          <a:p>
            <a:pPr marL="457200" indent="-457200" algn="l">
              <a:buFont typeface="Wingdings" pitchFamily="2" charset="2"/>
              <a:buChar char="Ø"/>
              <a:defRPr/>
            </a:pPr>
            <a:endParaRPr lang="en-US" sz="1800" dirty="0" smtClean="0"/>
          </a:p>
          <a:p>
            <a:pPr marL="457200" indent="-457200" algn="l">
              <a:buFont typeface="Wingdings" pitchFamily="2" charset="2"/>
              <a:buChar char="Ø"/>
              <a:defRPr/>
            </a:pPr>
            <a:r>
              <a:rPr lang="en-US" sz="1800" dirty="0" smtClean="0"/>
              <a:t>Evaluation of </a:t>
            </a:r>
            <a:r>
              <a:rPr lang="en-US" sz="1800" dirty="0" err="1" smtClean="0"/>
              <a:t>prototyp</a:t>
            </a:r>
            <a:r>
              <a:rPr lang="en-US" sz="1800" dirty="0" smtClean="0"/>
              <a:t> with users</a:t>
            </a:r>
          </a:p>
          <a:p>
            <a:pPr marL="457200" indent="-457200" algn="l">
              <a:buFont typeface="Wingdings" pitchFamily="2" charset="2"/>
              <a:buChar char="Ø"/>
              <a:defRPr/>
            </a:pPr>
            <a:endParaRPr lang="en-US" sz="1800" dirty="0" smtClean="0"/>
          </a:p>
          <a:p>
            <a:pPr marL="457200" indent="-457200" algn="l">
              <a:buFont typeface="Wingdings" pitchFamily="2" charset="2"/>
              <a:buChar char="Ø"/>
              <a:defRPr/>
            </a:pPr>
            <a:r>
              <a:rPr lang="en-US" sz="1800" dirty="0" smtClean="0"/>
              <a:t>Implementation of full functionality</a:t>
            </a:r>
            <a:endParaRPr lang="de-DE" sz="2400" dirty="0">
              <a:latin typeface="+mn-lt"/>
            </a:endParaRPr>
          </a:p>
        </p:txBody>
      </p:sp>
      <p:sp>
        <p:nvSpPr>
          <p:cNvPr id="17411" name="Rectangle 8"/>
          <p:cNvSpPr>
            <a:spLocks/>
          </p:cNvSpPr>
          <p:nvPr/>
        </p:nvSpPr>
        <p:spPr bwMode="auto">
          <a:xfrm>
            <a:off x="500063" y="1214438"/>
            <a:ext cx="8207375" cy="500062"/>
          </a:xfrm>
          <a:prstGeom prst="rect">
            <a:avLst/>
          </a:prstGeom>
          <a:noFill/>
          <a:ln w="9525">
            <a:noFill/>
            <a:miter lim="800000"/>
            <a:headEnd/>
            <a:tailEnd/>
          </a:ln>
        </p:spPr>
        <p:txBody>
          <a:bodyPr anchor="ctr"/>
          <a:lstStyle/>
          <a:p>
            <a:pPr>
              <a:defRPr/>
            </a:pPr>
            <a:r>
              <a:rPr lang="de-DE" sz="2400" b="1" dirty="0" err="1">
                <a:solidFill>
                  <a:srgbClr val="35617F"/>
                </a:solidFill>
                <a:latin typeface="+mn-lt"/>
                <a:cs typeface="Arial" pitchFamily="34" charset="0"/>
              </a:rPr>
              <a:t>Proceeding</a:t>
            </a:r>
            <a:endParaRPr lang="de-DE" sz="2400" b="1" i="1" dirty="0">
              <a:solidFill>
                <a:srgbClr val="35617F"/>
              </a:solidFill>
              <a:latin typeface="+mn-lt"/>
              <a:cs typeface="Arial" pitchFamily="34" charset="0"/>
            </a:endParaRPr>
          </a:p>
        </p:txBody>
      </p:sp>
      <p:sp>
        <p:nvSpPr>
          <p:cNvPr id="4" name="Stern mit 4 Zacken 3"/>
          <p:cNvSpPr>
            <a:spLocks noChangeAspect="1"/>
          </p:cNvSpPr>
          <p:nvPr/>
        </p:nvSpPr>
        <p:spPr>
          <a:xfrm>
            <a:off x="404751" y="1306024"/>
            <a:ext cx="144020" cy="144020"/>
          </a:xfrm>
          <a:prstGeom prst="star4">
            <a:avLst/>
          </a:prstGeom>
          <a:gradFill>
            <a:gsLst>
              <a:gs pos="0">
                <a:schemeClr val="tx2"/>
              </a:gs>
              <a:gs pos="50000">
                <a:schemeClr val="accent1">
                  <a:tint val="44500"/>
                  <a:satMod val="160000"/>
                </a:schemeClr>
              </a:gs>
              <a:gs pos="100000">
                <a:schemeClr val="accent1">
                  <a:tint val="23500"/>
                  <a:satMod val="160000"/>
                </a:schemeClr>
              </a:gs>
            </a:gsLst>
            <a:lin ang="5400000" scaled="0"/>
          </a:gradFill>
          <a:ln w="12700"/>
          <a:effectLst>
            <a:outerShdw blurRad="50800" sx="101000" sy="101000" algn="ctr" rotWithShape="0">
              <a:srgbClr val="000000">
                <a:alpha val="43137"/>
              </a:srgbClr>
            </a:outerShdw>
          </a:effectLst>
          <a:scene3d>
            <a:camera prst="orthographicFront">
              <a:rot lat="0" lon="1079999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50000" decel="5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 fill="hold"/>
                                        <p:tgtEl>
                                          <p:spTgt spid="4"/>
                                        </p:tgtEl>
                                        <p:attrNameLst>
                                          <p:attrName>ppt_x</p:attrName>
                                        </p:attrNameLst>
                                      </p:cBhvr>
                                      <p:tavLst>
                                        <p:tav tm="0">
                                          <p:val>
                                            <p:strVal val="0-#ppt_w/2"/>
                                          </p:val>
                                        </p:tav>
                                        <p:tav tm="100000">
                                          <p:val>
                                            <p:strVal val="#ppt_x"/>
                                          </p:val>
                                        </p:tav>
                                      </p:tavLst>
                                    </p:anim>
                                    <p:anim calcmode="lin" valueType="num">
                                      <p:cBhvr additive="base">
                                        <p:cTn id="8" dur="3000" fill="hold"/>
                                        <p:tgtEl>
                                          <p:spTgt spid="4"/>
                                        </p:tgtEl>
                                        <p:attrNameLst>
                                          <p:attrName>ppt_y</p:attrName>
                                        </p:attrNameLst>
                                      </p:cBhvr>
                                      <p:tavLst>
                                        <p:tav tm="0">
                                          <p:val>
                                            <p:strVal val="0-#ppt_h/2"/>
                                          </p:val>
                                        </p:tav>
                                        <p:tav tm="100000">
                                          <p:val>
                                            <p:strVal val="#ppt_y"/>
                                          </p:val>
                                        </p:tav>
                                      </p:tavLst>
                                    </p:anim>
                                  </p:childTnLst>
                                </p:cTn>
                              </p:par>
                              <p:par>
                                <p:cTn id="9" presetID="8" presetClass="emph" presetSubtype="0" fill="hold" nodeType="withEffect">
                                  <p:stCondLst>
                                    <p:cond delay="0"/>
                                  </p:stCondLst>
                                  <p:childTnLst>
                                    <p:animRot by="21600000">
                                      <p:cBhvr>
                                        <p:cTn id="10" dur="2000" fill="hold"/>
                                        <p:tgtEl>
                                          <p:spTgt spid="4"/>
                                        </p:tgtEl>
                                        <p:attrNameLst>
                                          <p:attrName>r</p:attrName>
                                        </p:attrNameLst>
                                      </p:cBhvr>
                                    </p:animRot>
                                  </p:childTnLst>
                                </p:cTn>
                              </p:par>
                              <p:par>
                                <p:cTn id="11" presetID="3"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2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8"/>
          <p:cNvSpPr>
            <a:spLocks/>
          </p:cNvSpPr>
          <p:nvPr/>
        </p:nvSpPr>
        <p:spPr bwMode="auto">
          <a:xfrm>
            <a:off x="500063" y="1212850"/>
            <a:ext cx="8207375" cy="500063"/>
          </a:xfrm>
          <a:prstGeom prst="rect">
            <a:avLst/>
          </a:prstGeom>
          <a:noFill/>
          <a:ln w="9525">
            <a:noFill/>
            <a:miter lim="800000"/>
            <a:headEnd/>
            <a:tailEnd/>
          </a:ln>
        </p:spPr>
        <p:txBody>
          <a:bodyPr anchor="ctr"/>
          <a:lstStyle/>
          <a:p>
            <a:pPr>
              <a:defRPr/>
            </a:pPr>
            <a:r>
              <a:rPr lang="de-DE" sz="2400" b="1" dirty="0" err="1" smtClean="0">
                <a:solidFill>
                  <a:srgbClr val="35617F"/>
                </a:solidFill>
                <a:latin typeface="+mj-lt"/>
                <a:cs typeface="Arial" charset="0"/>
              </a:rPr>
              <a:t>Architectural</a:t>
            </a:r>
            <a:r>
              <a:rPr lang="de-DE" sz="2400" b="1" dirty="0" smtClean="0">
                <a:solidFill>
                  <a:srgbClr val="35617F"/>
                </a:solidFill>
                <a:latin typeface="+mj-lt"/>
                <a:cs typeface="Arial" charset="0"/>
              </a:rPr>
              <a:t> </a:t>
            </a:r>
            <a:r>
              <a:rPr lang="de-DE" sz="2400" b="1" dirty="0" err="1" smtClean="0">
                <a:solidFill>
                  <a:srgbClr val="35617F"/>
                </a:solidFill>
                <a:latin typeface="+mj-lt"/>
                <a:cs typeface="Arial" charset="0"/>
              </a:rPr>
              <a:t>Requirements</a:t>
            </a:r>
            <a:endParaRPr lang="de-DE" sz="2400" b="1" dirty="0">
              <a:solidFill>
                <a:srgbClr val="35617F"/>
              </a:solidFill>
              <a:latin typeface="+mj-lt"/>
              <a:cs typeface="Arial" charset="0"/>
            </a:endParaRPr>
          </a:p>
        </p:txBody>
      </p:sp>
      <p:sp>
        <p:nvSpPr>
          <p:cNvPr id="2" name="Titel 1"/>
          <p:cNvSpPr>
            <a:spLocks noGrp="1"/>
          </p:cNvSpPr>
          <p:nvPr/>
        </p:nvSpPr>
        <p:spPr bwMode="auto">
          <a:xfrm>
            <a:off x="496888" y="2001838"/>
            <a:ext cx="8229600" cy="4287837"/>
          </a:xfrm>
          <a:prstGeom prst="rect">
            <a:avLst/>
          </a:prstGeom>
          <a:noFill/>
          <a:ln w="9525">
            <a:noFill/>
            <a:miter lim="800000"/>
            <a:headEnd/>
            <a:tailEnd/>
          </a:ln>
        </p:spPr>
        <p:txBody>
          <a:bodyPr/>
          <a:lstStyle/>
          <a:p>
            <a:pPr marL="457200" indent="-457200">
              <a:defRPr/>
            </a:pPr>
            <a:endParaRPr lang="en-US" sz="1800" dirty="0"/>
          </a:p>
          <a:p>
            <a:pPr marL="720725" indent="-282575">
              <a:buFont typeface="Wingdings" pitchFamily="2" charset="2"/>
              <a:buChar char="Ø"/>
              <a:defRPr/>
            </a:pPr>
            <a:r>
              <a:rPr lang="en-US" sz="1800" dirty="0">
                <a:latin typeface="+mj-lt"/>
                <a:ea typeface="+mj-ea"/>
                <a:cs typeface="+mj-cs"/>
              </a:rPr>
              <a:t>Browser-based web </a:t>
            </a:r>
            <a:r>
              <a:rPr lang="en-US" sz="1800" dirty="0" smtClean="0">
                <a:latin typeface="+mj-lt"/>
                <a:ea typeface="+mj-ea"/>
                <a:cs typeface="+mj-cs"/>
              </a:rPr>
              <a:t>application</a:t>
            </a:r>
          </a:p>
          <a:p>
            <a:pPr marL="720725" indent="-282575">
              <a:buFont typeface="Wingdings" pitchFamily="2" charset="2"/>
              <a:buChar char="Ø"/>
              <a:defRPr/>
            </a:pPr>
            <a:endParaRPr lang="en-US" sz="1800" dirty="0">
              <a:latin typeface="+mj-lt"/>
              <a:ea typeface="+mj-ea"/>
              <a:cs typeface="+mj-cs"/>
            </a:endParaRPr>
          </a:p>
          <a:p>
            <a:pPr marL="720725" indent="-282575">
              <a:buFont typeface="Wingdings" pitchFamily="2" charset="2"/>
              <a:buChar char="Ø"/>
              <a:defRPr/>
            </a:pPr>
            <a:r>
              <a:rPr lang="en-US" sz="1800" dirty="0">
                <a:latin typeface="+mj-lt"/>
                <a:ea typeface="+mj-ea"/>
                <a:cs typeface="+mj-cs"/>
              </a:rPr>
              <a:t>Transaction-based multi-user </a:t>
            </a:r>
            <a:r>
              <a:rPr lang="en-US" sz="1800" dirty="0" smtClean="0">
                <a:latin typeface="+mj-lt"/>
                <a:ea typeface="+mj-ea"/>
                <a:cs typeface="+mj-cs"/>
              </a:rPr>
              <a:t>access</a:t>
            </a:r>
          </a:p>
          <a:p>
            <a:pPr marL="720725" indent="-282575">
              <a:buFont typeface="Wingdings" pitchFamily="2" charset="2"/>
              <a:buChar char="Ø"/>
              <a:defRPr/>
            </a:pPr>
            <a:endParaRPr lang="en-US" sz="1800" dirty="0">
              <a:latin typeface="+mj-lt"/>
              <a:ea typeface="+mj-ea"/>
              <a:cs typeface="+mj-cs"/>
            </a:endParaRPr>
          </a:p>
          <a:p>
            <a:pPr marL="720725" indent="-282575">
              <a:buFont typeface="Wingdings" pitchFamily="2" charset="2"/>
              <a:buChar char="Ø"/>
              <a:defRPr/>
            </a:pPr>
            <a:r>
              <a:rPr lang="en-US" sz="1800" dirty="0">
                <a:latin typeface="+mj-lt"/>
                <a:ea typeface="+mj-ea"/>
                <a:cs typeface="+mj-cs"/>
              </a:rPr>
              <a:t>Distributed undo-/</a:t>
            </a:r>
            <a:r>
              <a:rPr lang="en-US" sz="1800" dirty="0" smtClean="0">
                <a:latin typeface="+mj-lt"/>
                <a:ea typeface="+mj-ea"/>
                <a:cs typeface="+mj-cs"/>
              </a:rPr>
              <a:t>redo-mechanism</a:t>
            </a:r>
          </a:p>
          <a:p>
            <a:pPr marL="720725" indent="-282575">
              <a:buFont typeface="Wingdings" pitchFamily="2" charset="2"/>
              <a:buChar char="Ø"/>
              <a:defRPr/>
            </a:pPr>
            <a:endParaRPr lang="en-US" sz="1800" dirty="0" smtClean="0">
              <a:latin typeface="+mj-lt"/>
              <a:ea typeface="+mj-ea"/>
              <a:cs typeface="+mj-cs"/>
            </a:endParaRPr>
          </a:p>
          <a:p>
            <a:pPr marL="720725" indent="-282575">
              <a:buFont typeface="Wingdings" pitchFamily="2" charset="2"/>
              <a:buChar char="Ø"/>
              <a:defRPr/>
            </a:pPr>
            <a:r>
              <a:rPr lang="en-US" sz="1800" dirty="0" smtClean="0">
                <a:latin typeface="+mj-lt"/>
                <a:ea typeface="+mj-ea"/>
                <a:cs typeface="+mj-cs"/>
              </a:rPr>
              <a:t>Automation of repeatable tasks with scripting engine </a:t>
            </a:r>
          </a:p>
          <a:p>
            <a:pPr marL="720725" indent="-282575">
              <a:buFont typeface="Wingdings" pitchFamily="2" charset="2"/>
              <a:buChar char="Ø"/>
              <a:defRPr/>
            </a:pPr>
            <a:endParaRPr lang="en-US" sz="1800" dirty="0">
              <a:latin typeface="+mj-lt"/>
              <a:ea typeface="+mj-ea"/>
              <a:cs typeface="+mj-cs"/>
            </a:endParaRPr>
          </a:p>
          <a:p>
            <a:pPr marL="720725" indent="-282575">
              <a:buFont typeface="Wingdings" pitchFamily="2" charset="2"/>
              <a:buChar char="Ø"/>
              <a:defRPr/>
            </a:pPr>
            <a:r>
              <a:rPr lang="en-US" sz="1800" dirty="0" smtClean="0">
                <a:latin typeface="+mj-lt"/>
                <a:ea typeface="+mj-ea"/>
                <a:cs typeface="+mj-cs"/>
              </a:rPr>
              <a:t>Multithreading</a:t>
            </a:r>
          </a:p>
          <a:p>
            <a:pPr marL="720725" indent="-282575">
              <a:buFont typeface="Wingdings" pitchFamily="2" charset="2"/>
              <a:buChar char="Ø"/>
              <a:defRPr/>
            </a:pPr>
            <a:endParaRPr lang="en-US" sz="1800" dirty="0">
              <a:latin typeface="+mj-lt"/>
              <a:ea typeface="+mj-ea"/>
              <a:cs typeface="+mj-cs"/>
            </a:endParaRPr>
          </a:p>
          <a:p>
            <a:pPr marL="720725" indent="-282575">
              <a:buFont typeface="Wingdings" pitchFamily="2" charset="2"/>
              <a:buChar char="Ø"/>
              <a:defRPr/>
            </a:pPr>
            <a:r>
              <a:rPr lang="de-DE" sz="1800" dirty="0" err="1" smtClean="0">
                <a:latin typeface="+mj-lt"/>
                <a:ea typeface="+mj-ea"/>
                <a:cs typeface="+mj-cs"/>
              </a:rPr>
              <a:t>Autocomplete</a:t>
            </a:r>
            <a:endParaRPr lang="de-DE" sz="1800" dirty="0" smtClean="0">
              <a:latin typeface="+mj-lt"/>
              <a:ea typeface="+mj-ea"/>
              <a:cs typeface="+mj-cs"/>
            </a:endParaRPr>
          </a:p>
          <a:p>
            <a:pPr marL="720725" indent="-282575">
              <a:buFont typeface="Wingdings" pitchFamily="2" charset="2"/>
              <a:buChar char="Ø"/>
              <a:defRPr/>
            </a:pPr>
            <a:endParaRPr lang="de-DE" sz="1800" dirty="0" smtClean="0">
              <a:latin typeface="+mj-lt"/>
              <a:ea typeface="+mj-ea"/>
              <a:cs typeface="+mj-cs"/>
            </a:endParaRPr>
          </a:p>
          <a:p>
            <a:pPr marL="720725" indent="-282575">
              <a:buFont typeface="Wingdings" pitchFamily="2" charset="2"/>
              <a:buChar char="Ø"/>
              <a:defRPr/>
            </a:pPr>
            <a:r>
              <a:rPr lang="en-US" sz="1800" dirty="0" smtClean="0">
                <a:latin typeface="+mj-lt"/>
                <a:ea typeface="+mj-ea"/>
                <a:cs typeface="+mj-cs"/>
              </a:rPr>
              <a:t>Extensible </a:t>
            </a:r>
            <a:r>
              <a:rPr lang="en-US" sz="1800" dirty="0">
                <a:latin typeface="+mj-lt"/>
                <a:ea typeface="+mj-ea"/>
                <a:cs typeface="+mj-cs"/>
              </a:rPr>
              <a:t>framework for further needs of metadata </a:t>
            </a:r>
            <a:r>
              <a:rPr lang="en-US" sz="1800" dirty="0" smtClean="0">
                <a:latin typeface="+mj-lt"/>
                <a:ea typeface="+mj-ea"/>
                <a:cs typeface="+mj-cs"/>
              </a:rPr>
              <a:t>documentation</a:t>
            </a:r>
          </a:p>
          <a:p>
            <a:pPr marL="720725" indent="-282575">
              <a:defRPr/>
            </a:pPr>
            <a:endParaRPr lang="en-US" sz="1800" dirty="0">
              <a:latin typeface="Calibri" pitchFamily="34" charset="0"/>
            </a:endParaRPr>
          </a:p>
        </p:txBody>
      </p:sp>
      <p:sp>
        <p:nvSpPr>
          <p:cNvPr id="4" name="Stern mit 4 Zacken 3"/>
          <p:cNvSpPr>
            <a:spLocks noChangeAspect="1"/>
          </p:cNvSpPr>
          <p:nvPr/>
        </p:nvSpPr>
        <p:spPr>
          <a:xfrm>
            <a:off x="404751" y="1306024"/>
            <a:ext cx="144020" cy="144020"/>
          </a:xfrm>
          <a:prstGeom prst="star4">
            <a:avLst/>
          </a:prstGeom>
          <a:gradFill>
            <a:gsLst>
              <a:gs pos="0">
                <a:schemeClr val="tx2"/>
              </a:gs>
              <a:gs pos="50000">
                <a:schemeClr val="accent1">
                  <a:tint val="44500"/>
                  <a:satMod val="160000"/>
                </a:schemeClr>
              </a:gs>
              <a:gs pos="100000">
                <a:schemeClr val="accent1">
                  <a:tint val="23500"/>
                  <a:satMod val="160000"/>
                </a:schemeClr>
              </a:gs>
            </a:gsLst>
            <a:lin ang="5400000" scaled="0"/>
          </a:gradFill>
          <a:ln w="12700"/>
          <a:effectLst>
            <a:outerShdw blurRad="50800" sx="101000" sy="101000" algn="ctr" rotWithShape="0">
              <a:srgbClr val="000000">
                <a:alpha val="43137"/>
              </a:srgbClr>
            </a:outerShdw>
          </a:effectLst>
          <a:scene3d>
            <a:camera prst="orthographicFront">
              <a:rot lat="0" lon="1079999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50000" decel="5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 fill="hold"/>
                                        <p:tgtEl>
                                          <p:spTgt spid="4"/>
                                        </p:tgtEl>
                                        <p:attrNameLst>
                                          <p:attrName>ppt_x</p:attrName>
                                        </p:attrNameLst>
                                      </p:cBhvr>
                                      <p:tavLst>
                                        <p:tav tm="0">
                                          <p:val>
                                            <p:strVal val="0-#ppt_w/2"/>
                                          </p:val>
                                        </p:tav>
                                        <p:tav tm="100000">
                                          <p:val>
                                            <p:strVal val="#ppt_x"/>
                                          </p:val>
                                        </p:tav>
                                      </p:tavLst>
                                    </p:anim>
                                    <p:anim calcmode="lin" valueType="num">
                                      <p:cBhvr additive="base">
                                        <p:cTn id="8" dur="3000" fill="hold"/>
                                        <p:tgtEl>
                                          <p:spTgt spid="4"/>
                                        </p:tgtEl>
                                        <p:attrNameLst>
                                          <p:attrName>ppt_y</p:attrName>
                                        </p:attrNameLst>
                                      </p:cBhvr>
                                      <p:tavLst>
                                        <p:tav tm="0">
                                          <p:val>
                                            <p:strVal val="0-#ppt_h/2"/>
                                          </p:val>
                                        </p:tav>
                                        <p:tav tm="100000">
                                          <p:val>
                                            <p:strVal val="#ppt_y"/>
                                          </p:val>
                                        </p:tav>
                                      </p:tavLst>
                                    </p:anim>
                                  </p:childTnLst>
                                </p:cTn>
                              </p:par>
                              <p:par>
                                <p:cTn id="9" presetID="8" presetClass="emph" presetSubtype="0" fill="hold" nodeType="withEffect">
                                  <p:stCondLst>
                                    <p:cond delay="0"/>
                                  </p:stCondLst>
                                  <p:childTnLst>
                                    <p:animRot by="21600000">
                                      <p:cBhvr>
                                        <p:cTn id="10" dur="2000" fill="hold"/>
                                        <p:tgtEl>
                                          <p:spTgt spid="4"/>
                                        </p:tgtEl>
                                        <p:attrNameLst>
                                          <p:attrName>r</p:attrName>
                                        </p:attrNameLst>
                                      </p:cBhvr>
                                    </p:animRot>
                                  </p:childTnLst>
                                </p:cTn>
                              </p:par>
                              <p:par>
                                <p:cTn id="11" presetID="3"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2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p:cNvSpPr>
          <p:nvPr>
            <p:ph type="title" idx="4294967295"/>
          </p:nvPr>
        </p:nvSpPr>
        <p:spPr>
          <a:xfrm>
            <a:off x="466725" y="1341438"/>
            <a:ext cx="8229600" cy="500062"/>
          </a:xfrm>
        </p:spPr>
        <p:txBody>
          <a:bodyPr/>
          <a:lstStyle/>
          <a:p>
            <a:pPr algn="l" eaLnBrk="1" hangingPunct="1"/>
            <a:r>
              <a:rPr lang="de-DE" sz="2200" b="1" dirty="0" smtClean="0">
                <a:solidFill>
                  <a:srgbClr val="35617F"/>
                </a:solidFill>
                <a:latin typeface="+mn-lt"/>
                <a:ea typeface="+mn-ea"/>
                <a:cs typeface="Arial" pitchFamily="34" charset="0"/>
              </a:rPr>
              <a:t>European Values Study 2008</a:t>
            </a:r>
          </a:p>
        </p:txBody>
      </p:sp>
      <p:pic>
        <p:nvPicPr>
          <p:cNvPr id="2051" name="Grafik 9" descr="participating countries.jpg"/>
          <p:cNvPicPr>
            <a:picLocks noChangeAspect="1"/>
          </p:cNvPicPr>
          <p:nvPr/>
        </p:nvPicPr>
        <p:blipFill>
          <a:blip r:embed="rId3" cstate="print"/>
          <a:srcRect/>
          <a:stretch>
            <a:fillRect/>
          </a:stretch>
        </p:blipFill>
        <p:spPr bwMode="auto">
          <a:xfrm>
            <a:off x="539750" y="2205038"/>
            <a:ext cx="1800225" cy="1798637"/>
          </a:xfrm>
          <a:prstGeom prst="rect">
            <a:avLst/>
          </a:prstGeom>
          <a:noFill/>
          <a:ln w="9525">
            <a:noFill/>
            <a:miter lim="800000"/>
            <a:headEnd/>
            <a:tailEnd/>
          </a:ln>
        </p:spPr>
      </p:pic>
      <p:sp>
        <p:nvSpPr>
          <p:cNvPr id="22" name="Rechteck 21"/>
          <p:cNvSpPr/>
          <p:nvPr/>
        </p:nvSpPr>
        <p:spPr>
          <a:xfrm>
            <a:off x="6205538" y="744538"/>
            <a:ext cx="3046412" cy="307975"/>
          </a:xfrm>
          <a:prstGeom prst="rect">
            <a:avLst/>
          </a:prstGeom>
        </p:spPr>
        <p:txBody>
          <a:bodyPr wrap="none">
            <a:spAutoFit/>
          </a:bodyPr>
          <a:lstStyle/>
          <a:p>
            <a:pPr fontAlgn="auto">
              <a:spcBef>
                <a:spcPts val="0"/>
              </a:spcBef>
              <a:spcAft>
                <a:spcPts val="0"/>
              </a:spcAft>
              <a:defRPr/>
            </a:pPr>
            <a:r>
              <a:rPr lang="de-DE" sz="1400" i="1" dirty="0">
                <a:solidFill>
                  <a:srgbClr val="3B6E8F"/>
                </a:solidFill>
                <a:latin typeface="Arial" pitchFamily="34" charset="0"/>
                <a:ea typeface="+mj-ea"/>
                <a:cs typeface="+mj-cs"/>
              </a:rPr>
              <a:t>http://www.europeanvaluesstudy.eu/</a:t>
            </a:r>
          </a:p>
        </p:txBody>
      </p:sp>
      <p:pic>
        <p:nvPicPr>
          <p:cNvPr id="2053" name="Grafik 25" descr="Tech_Rep_available documentation_1_VarRep.jpg"/>
          <p:cNvPicPr>
            <a:picLocks noChangeAspect="1"/>
          </p:cNvPicPr>
          <p:nvPr/>
        </p:nvPicPr>
        <p:blipFill>
          <a:blip r:embed="rId4" cstate="print"/>
          <a:srcRect/>
          <a:stretch>
            <a:fillRect/>
          </a:stretch>
        </p:blipFill>
        <p:spPr bwMode="auto">
          <a:xfrm>
            <a:off x="5435600" y="3860800"/>
            <a:ext cx="3105150" cy="2238375"/>
          </a:xfrm>
          <a:prstGeom prst="rect">
            <a:avLst/>
          </a:prstGeom>
          <a:noFill/>
          <a:ln w="9525">
            <a:noFill/>
            <a:miter lim="800000"/>
            <a:headEnd/>
            <a:tailEnd/>
          </a:ln>
        </p:spPr>
      </p:pic>
      <p:sp>
        <p:nvSpPr>
          <p:cNvPr id="28" name="Textfeld 27"/>
          <p:cNvSpPr txBox="1"/>
          <p:nvPr/>
        </p:nvSpPr>
        <p:spPr>
          <a:xfrm>
            <a:off x="4308475" y="2192338"/>
            <a:ext cx="4727575" cy="1308050"/>
          </a:xfrm>
          <a:prstGeom prst="rect">
            <a:avLst/>
          </a:prstGeom>
          <a:noFill/>
        </p:spPr>
        <p:txBody>
          <a:bodyPr>
            <a:spAutoFit/>
          </a:bodyPr>
          <a:lstStyle/>
          <a:p>
            <a:pPr>
              <a:defRPr/>
            </a:pPr>
            <a:r>
              <a:rPr lang="en-US" sz="1600" dirty="0">
                <a:latin typeface="Arial" pitchFamily="34" charset="0"/>
                <a:ea typeface="+mj-ea"/>
                <a:cs typeface="+mj-cs"/>
              </a:rPr>
              <a:t>Study level and variable level documentation </a:t>
            </a:r>
          </a:p>
          <a:p>
            <a:pPr>
              <a:spcBef>
                <a:spcPts val="600"/>
              </a:spcBef>
              <a:buFont typeface="Wingdings" pitchFamily="2" charset="2"/>
              <a:buChar char="§"/>
              <a:defRPr/>
            </a:pPr>
            <a:r>
              <a:rPr lang="en-US" sz="1600" dirty="0">
                <a:latin typeface="Arial" pitchFamily="34" charset="0"/>
                <a:ea typeface="+mj-ea"/>
                <a:cs typeface="+mj-cs"/>
              </a:rPr>
              <a:t>   Technical reports</a:t>
            </a:r>
          </a:p>
          <a:p>
            <a:pPr>
              <a:spcBef>
                <a:spcPts val="600"/>
              </a:spcBef>
              <a:buFont typeface="Wingdings" pitchFamily="2" charset="2"/>
              <a:buChar char="§"/>
              <a:defRPr/>
            </a:pPr>
            <a:r>
              <a:rPr lang="en-US" sz="1600" dirty="0">
                <a:latin typeface="Arial" pitchFamily="34" charset="0"/>
                <a:ea typeface="+mj-ea"/>
                <a:cs typeface="+mj-cs"/>
              </a:rPr>
              <a:t>   Online retrieval systems </a:t>
            </a:r>
            <a:r>
              <a:rPr lang="en-US" sz="1600" dirty="0" smtClean="0">
                <a:latin typeface="Arial" pitchFamily="34" charset="0"/>
                <a:ea typeface="+mj-ea"/>
                <a:cs typeface="+mj-cs"/>
              </a:rPr>
              <a:t>(ZACAT</a:t>
            </a:r>
            <a:r>
              <a:rPr lang="en-US" sz="1600" dirty="0">
                <a:latin typeface="Arial" pitchFamily="34" charset="0"/>
                <a:ea typeface="+mj-ea"/>
                <a:cs typeface="+mj-cs"/>
              </a:rPr>
              <a:t>; </a:t>
            </a:r>
            <a:r>
              <a:rPr lang="en-US" sz="1600" dirty="0" err="1" smtClean="0">
                <a:ea typeface="+mj-ea"/>
                <a:cs typeface="+mj-cs"/>
              </a:rPr>
              <a:t>DBKSearch</a:t>
            </a:r>
            <a:r>
              <a:rPr lang="en-US" sz="1600" dirty="0" smtClean="0">
                <a:latin typeface="Arial" pitchFamily="34" charset="0"/>
                <a:ea typeface="+mj-ea"/>
                <a:cs typeface="+mj-cs"/>
              </a:rPr>
              <a:t>)</a:t>
            </a:r>
            <a:endParaRPr lang="en-US" sz="1600" dirty="0">
              <a:latin typeface="Arial" pitchFamily="34" charset="0"/>
              <a:ea typeface="+mj-ea"/>
              <a:cs typeface="+mj-cs"/>
            </a:endParaRPr>
          </a:p>
          <a:p>
            <a:pPr>
              <a:spcBef>
                <a:spcPts val="600"/>
              </a:spcBef>
              <a:buFont typeface="Wingdings" pitchFamily="2" charset="2"/>
              <a:buChar char="§"/>
              <a:defRPr/>
            </a:pPr>
            <a:r>
              <a:rPr lang="en-US" sz="1600" dirty="0">
                <a:latin typeface="Arial" pitchFamily="34" charset="0"/>
                <a:ea typeface="+mj-ea"/>
                <a:cs typeface="+mj-cs"/>
              </a:rPr>
              <a:t>   Interactive online overviews </a:t>
            </a:r>
          </a:p>
        </p:txBody>
      </p:sp>
      <p:sp>
        <p:nvSpPr>
          <p:cNvPr id="30" name="Text Box 14"/>
          <p:cNvSpPr txBox="1">
            <a:spLocks noChangeArrowheads="1"/>
          </p:cNvSpPr>
          <p:nvPr/>
        </p:nvSpPr>
        <p:spPr bwMode="auto">
          <a:xfrm>
            <a:off x="395288" y="4318000"/>
            <a:ext cx="4824412" cy="1631950"/>
          </a:xfrm>
          <a:prstGeom prst="rect">
            <a:avLst/>
          </a:prstGeom>
          <a:noFill/>
          <a:ln w="9525">
            <a:noFill/>
            <a:miter lim="800000"/>
            <a:headEnd/>
            <a:tailEnd/>
          </a:ln>
          <a:effectLst/>
        </p:spPr>
        <p:txBody>
          <a:bodyPr>
            <a:spAutoFit/>
          </a:bodyPr>
          <a:lstStyle/>
          <a:p>
            <a:pPr fontAlgn="auto">
              <a:spcBef>
                <a:spcPts val="600"/>
              </a:spcBef>
              <a:spcAft>
                <a:spcPts val="0"/>
              </a:spcAft>
              <a:buFont typeface="Wingdings" pitchFamily="2" charset="2"/>
              <a:buChar char="§"/>
              <a:defRPr/>
            </a:pPr>
            <a:r>
              <a:rPr lang="en-US" sz="1600" dirty="0">
                <a:latin typeface="Arial" pitchFamily="34" charset="0"/>
                <a:ea typeface="+mj-ea"/>
                <a:cs typeface="+mj-cs"/>
              </a:rPr>
              <a:t>   47 countries/regions (38 languages/65 versions)</a:t>
            </a:r>
          </a:p>
          <a:p>
            <a:pPr fontAlgn="auto">
              <a:spcBef>
                <a:spcPts val="600"/>
              </a:spcBef>
              <a:spcAft>
                <a:spcPts val="0"/>
              </a:spcAft>
              <a:buFont typeface="Wingdings" pitchFamily="2" charset="2"/>
              <a:buChar char="§"/>
              <a:defRPr/>
            </a:pPr>
            <a:r>
              <a:rPr lang="en-US" sz="1600" dirty="0">
                <a:latin typeface="Arial" pitchFamily="34" charset="0"/>
                <a:ea typeface="+mj-ea"/>
                <a:cs typeface="+mj-cs"/>
              </a:rPr>
              <a:t>   </a:t>
            </a:r>
            <a:r>
              <a:rPr lang="en-GB" sz="1600" dirty="0">
                <a:latin typeface="Arial" pitchFamily="34" charset="0"/>
                <a:ea typeface="+mj-ea"/>
                <a:cs typeface="+mj-cs"/>
              </a:rPr>
              <a:t>Linked translation and documentation process</a:t>
            </a:r>
          </a:p>
          <a:p>
            <a:pPr fontAlgn="auto">
              <a:spcBef>
                <a:spcPts val="600"/>
              </a:spcBef>
              <a:spcAft>
                <a:spcPts val="0"/>
              </a:spcAft>
              <a:buFont typeface="Wingdings" pitchFamily="2" charset="2"/>
              <a:buChar char="§"/>
              <a:defRPr/>
            </a:pPr>
            <a:r>
              <a:rPr lang="en-GB" sz="1600" dirty="0">
                <a:latin typeface="Arial" pitchFamily="34" charset="0"/>
                <a:ea typeface="+mj-ea"/>
                <a:cs typeface="+mj-cs"/>
              </a:rPr>
              <a:t>   </a:t>
            </a:r>
            <a:r>
              <a:rPr lang="en-US" sz="1600" dirty="0">
                <a:latin typeface="Arial" pitchFamily="34" charset="0"/>
                <a:ea typeface="+mj-ea"/>
                <a:cs typeface="+mj-cs"/>
              </a:rPr>
              <a:t>English and multilingual </a:t>
            </a:r>
            <a:r>
              <a:rPr lang="en-GB" sz="1600" dirty="0">
                <a:latin typeface="Arial" pitchFamily="34" charset="0"/>
                <a:ea typeface="+mj-ea"/>
                <a:cs typeface="+mj-cs"/>
              </a:rPr>
              <a:t>documentation</a:t>
            </a:r>
          </a:p>
          <a:p>
            <a:pPr fontAlgn="auto">
              <a:spcBef>
                <a:spcPts val="600"/>
              </a:spcBef>
              <a:spcAft>
                <a:spcPts val="0"/>
              </a:spcAft>
              <a:buFont typeface="Wingdings" pitchFamily="2" charset="2"/>
              <a:buChar char="§"/>
              <a:defRPr/>
            </a:pPr>
            <a:r>
              <a:rPr lang="en-GB" sz="1600" dirty="0">
                <a:latin typeface="Arial" pitchFamily="34" charset="0"/>
                <a:ea typeface="+mj-ea"/>
                <a:cs typeface="+mj-cs"/>
              </a:rPr>
              <a:t>   Transparency and easy access </a:t>
            </a:r>
          </a:p>
          <a:p>
            <a:pPr fontAlgn="auto">
              <a:spcBef>
                <a:spcPts val="600"/>
              </a:spcBef>
              <a:spcAft>
                <a:spcPts val="0"/>
              </a:spcAft>
              <a:buFont typeface="Wingdings" pitchFamily="2" charset="2"/>
              <a:buChar char="§"/>
              <a:defRPr/>
            </a:pPr>
            <a:r>
              <a:rPr lang="en-GB" sz="1600" dirty="0">
                <a:latin typeface="Arial" pitchFamily="34" charset="0"/>
                <a:ea typeface="+mj-ea"/>
                <a:cs typeface="+mj-cs"/>
              </a:rPr>
              <a:t>   Long-term preservation for next EVS wave</a:t>
            </a:r>
            <a:endParaRPr lang="de-DE" sz="1600" dirty="0">
              <a:latin typeface="Arial" pitchFamily="34"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checkerboard(across)">
                                      <p:cBhvr>
                                        <p:cTn id="7" dur="500"/>
                                        <p:tgtEl>
                                          <p:spTgt spid="28"/>
                                        </p:tgtEl>
                                      </p:cBhvr>
                                    </p:animEffect>
                                  </p:childTnLst>
                                </p:cTn>
                              </p:par>
                              <p:par>
                                <p:cTn id="8" presetID="5" presetClass="entr" presetSubtype="10" fill="hold" nodeType="withEffect">
                                  <p:stCondLst>
                                    <p:cond delay="0"/>
                                  </p:stCondLst>
                                  <p:childTnLst>
                                    <p:set>
                                      <p:cBhvr>
                                        <p:cTn id="9" dur="1" fill="hold">
                                          <p:stCondLst>
                                            <p:cond delay="0"/>
                                          </p:stCondLst>
                                        </p:cTn>
                                        <p:tgtEl>
                                          <p:spTgt spid="2053"/>
                                        </p:tgtEl>
                                        <p:attrNameLst>
                                          <p:attrName>style.visibility</p:attrName>
                                        </p:attrNameLst>
                                      </p:cBhvr>
                                      <p:to>
                                        <p:strVal val="visible"/>
                                      </p:to>
                                    </p:set>
                                    <p:animEffect transition="in" filter="checkerboard(across)">
                                      <p:cBhvr>
                                        <p:cTn id="10"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p:cNvSpPr>
          <p:nvPr/>
        </p:nvSpPr>
        <p:spPr>
          <a:xfrm>
            <a:off x="468313" y="1343025"/>
            <a:ext cx="8229600" cy="500063"/>
          </a:xfrm>
          <a:prstGeom prst="rect">
            <a:avLst/>
          </a:prstGeom>
          <a:noFill/>
        </p:spPr>
        <p:txBody>
          <a:bodyPr anchor="ctr"/>
          <a:lstStyle/>
          <a:p>
            <a:pPr fontAlgn="auto">
              <a:spcAft>
                <a:spcPts val="0"/>
              </a:spcAft>
              <a:defRPr/>
            </a:pPr>
            <a:r>
              <a:rPr lang="en-US" sz="2200" b="1" dirty="0">
                <a:solidFill>
                  <a:srgbClr val="35617F"/>
                </a:solidFill>
                <a:latin typeface="+mn-lt"/>
                <a:cs typeface="Arial" pitchFamily="34" charset="0"/>
              </a:rPr>
              <a:t>EVS 1999/2008: Translation &amp; documentation</a:t>
            </a:r>
          </a:p>
        </p:txBody>
      </p:sp>
      <p:pic>
        <p:nvPicPr>
          <p:cNvPr id="3076" name="Grafik 6" descr="EVS_1981-2008_Translation_TechRep_1999_2008ÊSRA_1.jpg"/>
          <p:cNvPicPr>
            <a:picLocks noChangeAspect="1"/>
          </p:cNvPicPr>
          <p:nvPr/>
        </p:nvPicPr>
        <p:blipFill>
          <a:blip r:embed="rId3" cstate="print"/>
          <a:srcRect/>
          <a:stretch>
            <a:fillRect/>
          </a:stretch>
        </p:blipFill>
        <p:spPr bwMode="auto">
          <a:xfrm>
            <a:off x="539750" y="2206625"/>
            <a:ext cx="3348038" cy="3668713"/>
          </a:xfrm>
          <a:prstGeom prst="rect">
            <a:avLst/>
          </a:prstGeom>
          <a:noFill/>
          <a:ln w="9525">
            <a:noFill/>
            <a:miter lim="800000"/>
            <a:headEnd/>
            <a:tailEnd/>
          </a:ln>
        </p:spPr>
      </p:pic>
      <p:pic>
        <p:nvPicPr>
          <p:cNvPr id="9" name="Grafik 8" descr="EVS_1981-2008_Translation_TechRep_1999_2008ÊSRA_2.jpg"/>
          <p:cNvPicPr>
            <a:picLocks noChangeAspect="1"/>
          </p:cNvPicPr>
          <p:nvPr/>
        </p:nvPicPr>
        <p:blipFill>
          <a:blip r:embed="rId4" cstate="print"/>
          <a:srcRect/>
          <a:stretch>
            <a:fillRect/>
          </a:stretch>
        </p:blipFill>
        <p:spPr bwMode="auto">
          <a:xfrm>
            <a:off x="539750" y="2206625"/>
            <a:ext cx="5132388" cy="3668713"/>
          </a:xfrm>
          <a:prstGeom prst="rect">
            <a:avLst/>
          </a:prstGeom>
          <a:noFill/>
          <a:ln w="9525">
            <a:noFill/>
            <a:miter lim="800000"/>
            <a:headEnd/>
            <a:tailEnd/>
          </a:ln>
        </p:spPr>
      </p:pic>
      <p:pic>
        <p:nvPicPr>
          <p:cNvPr id="10" name="Grafik 9" descr="EVS_1981-2008_Translation_TechRep_1999_2008ÊSRA_3.jpg"/>
          <p:cNvPicPr>
            <a:picLocks noChangeAspect="1"/>
          </p:cNvPicPr>
          <p:nvPr/>
        </p:nvPicPr>
        <p:blipFill>
          <a:blip r:embed="rId5" cstate="print"/>
          <a:srcRect/>
          <a:stretch>
            <a:fillRect/>
          </a:stretch>
        </p:blipFill>
        <p:spPr bwMode="auto">
          <a:xfrm>
            <a:off x="539750" y="2206625"/>
            <a:ext cx="6540500" cy="3668713"/>
          </a:xfrm>
          <a:prstGeom prst="rect">
            <a:avLst/>
          </a:prstGeom>
          <a:noFill/>
          <a:ln w="9525">
            <a:noFill/>
            <a:miter lim="800000"/>
            <a:headEnd/>
            <a:tailEnd/>
          </a:ln>
        </p:spPr>
      </p:pic>
      <p:pic>
        <p:nvPicPr>
          <p:cNvPr id="11" name="Grafik 10" descr="EVS_1981-2008_Translation_TechRep_1999_2008ÊSRA_4.jpg"/>
          <p:cNvPicPr>
            <a:picLocks noChangeAspect="1"/>
          </p:cNvPicPr>
          <p:nvPr/>
        </p:nvPicPr>
        <p:blipFill>
          <a:blip r:embed="rId6" cstate="print"/>
          <a:srcRect/>
          <a:stretch>
            <a:fillRect/>
          </a:stretch>
        </p:blipFill>
        <p:spPr bwMode="auto">
          <a:xfrm>
            <a:off x="539750" y="2206625"/>
            <a:ext cx="8277225" cy="36687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heckerboard(across)">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p:cNvSpPr>
          <p:nvPr/>
        </p:nvSpPr>
        <p:spPr>
          <a:xfrm>
            <a:off x="468313" y="1343025"/>
            <a:ext cx="8999537" cy="500063"/>
          </a:xfrm>
          <a:prstGeom prst="rect">
            <a:avLst/>
          </a:prstGeom>
          <a:noFill/>
        </p:spPr>
        <p:txBody>
          <a:bodyPr anchor="ctr"/>
          <a:lstStyle/>
          <a:p>
            <a:pPr fontAlgn="auto">
              <a:spcAft>
                <a:spcPts val="0"/>
              </a:spcAft>
              <a:defRPr/>
            </a:pPr>
            <a:r>
              <a:rPr lang="en-US" sz="2200" b="1" dirty="0">
                <a:solidFill>
                  <a:srgbClr val="35617F"/>
                </a:solidFill>
                <a:latin typeface="+mn-lt"/>
                <a:cs typeface="Arial" pitchFamily="34" charset="0"/>
              </a:rPr>
              <a:t>Example: ‘V83 important in a job: family friendly’</a:t>
            </a:r>
          </a:p>
        </p:txBody>
      </p:sp>
      <p:sp>
        <p:nvSpPr>
          <p:cNvPr id="4099" name="Textfeld 13"/>
          <p:cNvSpPr txBox="1">
            <a:spLocks noChangeArrowheads="1"/>
          </p:cNvSpPr>
          <p:nvPr/>
        </p:nvSpPr>
        <p:spPr bwMode="auto">
          <a:xfrm>
            <a:off x="457200" y="1844675"/>
            <a:ext cx="2746375" cy="646113"/>
          </a:xfrm>
          <a:prstGeom prst="rect">
            <a:avLst/>
          </a:prstGeom>
          <a:solidFill>
            <a:schemeClr val="bg1"/>
          </a:solidFill>
          <a:ln w="9525">
            <a:noFill/>
            <a:miter lim="800000"/>
            <a:headEnd/>
            <a:tailEnd/>
          </a:ln>
        </p:spPr>
        <p:txBody>
          <a:bodyPr>
            <a:spAutoFit/>
          </a:bodyPr>
          <a:lstStyle/>
          <a:p>
            <a:r>
              <a:rPr lang="de-DE" i="1">
                <a:solidFill>
                  <a:srgbClr val="C00000"/>
                </a:solidFill>
                <a:latin typeface="Calibri" pitchFamily="34" charset="0"/>
              </a:rPr>
              <a:t>English master question	</a:t>
            </a:r>
          </a:p>
        </p:txBody>
      </p:sp>
      <p:pic>
        <p:nvPicPr>
          <p:cNvPr id="8" name="Grafik 7" descr="V83_en.jpg"/>
          <p:cNvPicPr>
            <a:picLocks noChangeAspect="1"/>
          </p:cNvPicPr>
          <p:nvPr/>
        </p:nvPicPr>
        <p:blipFill>
          <a:blip r:embed="rId3" cstate="print"/>
          <a:stretch>
            <a:fillRect/>
          </a:stretch>
        </p:blipFill>
        <p:spPr>
          <a:xfrm>
            <a:off x="501650" y="2184400"/>
            <a:ext cx="3190875" cy="5153025"/>
          </a:xfrm>
          <a:prstGeom prst="rect">
            <a:avLst/>
          </a:prstGeom>
          <a:ln w="3175">
            <a:solidFill>
              <a:schemeClr val="accent1">
                <a:lumMod val="75000"/>
              </a:schemeClr>
            </a:solidFill>
          </a:ln>
        </p:spPr>
      </p:pic>
      <p:sp>
        <p:nvSpPr>
          <p:cNvPr id="16" name="Rechteck 15"/>
          <p:cNvSpPr>
            <a:spLocks noChangeArrowheads="1"/>
          </p:cNvSpPr>
          <p:nvPr/>
        </p:nvSpPr>
        <p:spPr bwMode="auto">
          <a:xfrm>
            <a:off x="3705225" y="1844675"/>
            <a:ext cx="1946275" cy="369888"/>
          </a:xfrm>
          <a:prstGeom prst="rect">
            <a:avLst/>
          </a:prstGeom>
          <a:noFill/>
          <a:ln w="9525">
            <a:noFill/>
            <a:miter lim="800000"/>
            <a:headEnd/>
            <a:tailEnd/>
          </a:ln>
        </p:spPr>
        <p:txBody>
          <a:bodyPr wrap="none">
            <a:spAutoFit/>
          </a:bodyPr>
          <a:lstStyle/>
          <a:p>
            <a:r>
              <a:rPr lang="de-DE" i="1">
                <a:solidFill>
                  <a:srgbClr val="C00000"/>
                </a:solidFill>
                <a:latin typeface="Calibri" pitchFamily="34" charset="0"/>
              </a:rPr>
              <a:t> original questions </a:t>
            </a:r>
            <a:endParaRPr lang="de-DE">
              <a:latin typeface="Calibri" pitchFamily="34" charset="0"/>
            </a:endParaRPr>
          </a:p>
        </p:txBody>
      </p:sp>
      <p:pic>
        <p:nvPicPr>
          <p:cNvPr id="21" name="Grafik 20" descr="V83_Armenia.jpg"/>
          <p:cNvPicPr>
            <a:picLocks noChangeAspect="1"/>
          </p:cNvPicPr>
          <p:nvPr/>
        </p:nvPicPr>
        <p:blipFill>
          <a:blip r:embed="rId4" cstate="print"/>
          <a:srcRect/>
          <a:stretch>
            <a:fillRect/>
          </a:stretch>
        </p:blipFill>
        <p:spPr bwMode="auto">
          <a:xfrm>
            <a:off x="3802063" y="2205038"/>
            <a:ext cx="2714625" cy="2390775"/>
          </a:xfrm>
          <a:prstGeom prst="rect">
            <a:avLst/>
          </a:prstGeom>
          <a:noFill/>
          <a:ln w="9525">
            <a:solidFill>
              <a:srgbClr val="C00000"/>
            </a:solidFill>
            <a:miter lim="800000"/>
            <a:headEnd/>
            <a:tailEnd/>
          </a:ln>
        </p:spPr>
      </p:pic>
      <p:pic>
        <p:nvPicPr>
          <p:cNvPr id="10" name="Grafik 9" descr="V83_2.JPG"/>
          <p:cNvPicPr>
            <a:picLocks noChangeAspect="1"/>
          </p:cNvPicPr>
          <p:nvPr/>
        </p:nvPicPr>
        <p:blipFill>
          <a:blip r:embed="rId5" cstate="print"/>
          <a:srcRect/>
          <a:stretch>
            <a:fillRect/>
          </a:stretch>
        </p:blipFill>
        <p:spPr bwMode="auto">
          <a:xfrm>
            <a:off x="6777038" y="1879600"/>
            <a:ext cx="2619375" cy="1981200"/>
          </a:xfrm>
          <a:prstGeom prst="rect">
            <a:avLst/>
          </a:prstGeom>
          <a:noFill/>
          <a:ln w="3175">
            <a:solidFill>
              <a:srgbClr val="C00000"/>
            </a:solidFill>
            <a:miter lim="800000"/>
            <a:headEnd/>
            <a:tailEnd/>
          </a:ln>
        </p:spPr>
      </p:pic>
      <p:pic>
        <p:nvPicPr>
          <p:cNvPr id="15" name="Grafik 14" descr="V83_66.JPG"/>
          <p:cNvPicPr>
            <a:picLocks noChangeAspect="1"/>
          </p:cNvPicPr>
          <p:nvPr/>
        </p:nvPicPr>
        <p:blipFill>
          <a:blip r:embed="rId6" cstate="print"/>
          <a:srcRect/>
          <a:stretch>
            <a:fillRect/>
          </a:stretch>
        </p:blipFill>
        <p:spPr bwMode="auto">
          <a:xfrm>
            <a:off x="6156325" y="3344863"/>
            <a:ext cx="2705100" cy="2676525"/>
          </a:xfrm>
          <a:prstGeom prst="rect">
            <a:avLst/>
          </a:prstGeom>
          <a:noFill/>
          <a:ln w="3175">
            <a:solidFill>
              <a:srgbClr val="C00000"/>
            </a:solidFill>
            <a:miter lim="800000"/>
            <a:headEnd/>
            <a:tailEnd/>
          </a:ln>
        </p:spPr>
      </p:pic>
      <p:pic>
        <p:nvPicPr>
          <p:cNvPr id="23" name="Grafik 22" descr="V83_Italy.jpg"/>
          <p:cNvPicPr>
            <a:picLocks noChangeAspect="1"/>
          </p:cNvPicPr>
          <p:nvPr/>
        </p:nvPicPr>
        <p:blipFill>
          <a:blip r:embed="rId7" cstate="print"/>
          <a:srcRect/>
          <a:stretch>
            <a:fillRect/>
          </a:stretch>
        </p:blipFill>
        <p:spPr bwMode="auto">
          <a:xfrm>
            <a:off x="3203575" y="3711575"/>
            <a:ext cx="2724150" cy="2381250"/>
          </a:xfrm>
          <a:prstGeom prst="rect">
            <a:avLst/>
          </a:prstGeom>
          <a:noFill/>
          <a:ln w="9525">
            <a:solidFill>
              <a:srgbClr val="C00000"/>
            </a:solidFill>
            <a:miter lim="800000"/>
            <a:headEnd/>
            <a:tailEnd/>
          </a:ln>
        </p:spPr>
      </p:pic>
      <p:pic>
        <p:nvPicPr>
          <p:cNvPr id="19" name="Grafik 18" descr="Netherl.jpg"/>
          <p:cNvPicPr>
            <a:picLocks noChangeAspect="1"/>
          </p:cNvPicPr>
          <p:nvPr/>
        </p:nvPicPr>
        <p:blipFill>
          <a:blip r:embed="rId8" cstate="print"/>
          <a:srcRect/>
          <a:stretch>
            <a:fillRect/>
          </a:stretch>
        </p:blipFill>
        <p:spPr bwMode="auto">
          <a:xfrm>
            <a:off x="7019925" y="4062413"/>
            <a:ext cx="2752725" cy="3038475"/>
          </a:xfrm>
          <a:prstGeom prst="rect">
            <a:avLst/>
          </a:prstGeom>
          <a:noFill/>
          <a:ln w="9525">
            <a:solidFill>
              <a:srgbClr val="C00000"/>
            </a:solidFill>
            <a:miter lim="800000"/>
            <a:headEnd/>
            <a:tailEnd/>
          </a:ln>
        </p:spPr>
      </p:pic>
      <p:pic>
        <p:nvPicPr>
          <p:cNvPr id="20" name="Grafik 19" descr="Mazedonia.jpg"/>
          <p:cNvPicPr>
            <a:picLocks noChangeAspect="1"/>
          </p:cNvPicPr>
          <p:nvPr/>
        </p:nvPicPr>
        <p:blipFill>
          <a:blip r:embed="rId9" cstate="print"/>
          <a:srcRect/>
          <a:stretch>
            <a:fillRect/>
          </a:stretch>
        </p:blipFill>
        <p:spPr bwMode="auto">
          <a:xfrm>
            <a:off x="4140200" y="5038725"/>
            <a:ext cx="2676525" cy="2638425"/>
          </a:xfrm>
          <a:prstGeom prst="rect">
            <a:avLst/>
          </a:prstGeom>
          <a:noFill/>
          <a:ln w="9525">
            <a:solidFill>
              <a:srgbClr val="C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ppt_x"/>
                                          </p:val>
                                        </p:tav>
                                        <p:tav tm="100000">
                                          <p:val>
                                            <p:strVal val="#ppt_x"/>
                                          </p:val>
                                        </p:tav>
                                      </p:tavLst>
                                    </p:anim>
                                    <p:anim calcmode="lin" valueType="num">
                                      <p:cBhvr additive="base">
                                        <p:cTn id="13" dur="500" fill="hold"/>
                                        <p:tgtEl>
                                          <p:spTgt spid="2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1+#ppt_w/2"/>
                                          </p:val>
                                        </p:tav>
                                        <p:tav tm="100000">
                                          <p:val>
                                            <p:strVal val="#ppt_x"/>
                                          </p:val>
                                        </p:tav>
                                      </p:tavLst>
                                    </p:anim>
                                    <p:anim calcmode="lin" valueType="num">
                                      <p:cBhvr additive="base">
                                        <p:cTn id="28" dur="500" fill="hold"/>
                                        <p:tgtEl>
                                          <p:spTgt spid="23"/>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fill="hold"/>
                                        <p:tgtEl>
                                          <p:spTgt spid="19"/>
                                        </p:tgtEl>
                                        <p:attrNameLst>
                                          <p:attrName>ppt_x</p:attrName>
                                        </p:attrNameLst>
                                      </p:cBhvr>
                                      <p:tavLst>
                                        <p:tav tm="0">
                                          <p:val>
                                            <p:strVal val="#ppt_x"/>
                                          </p:val>
                                        </p:tav>
                                        <p:tav tm="100000">
                                          <p:val>
                                            <p:strVal val="#ppt_x"/>
                                          </p:val>
                                        </p:tav>
                                      </p:tavLst>
                                    </p:anim>
                                    <p:anim calcmode="lin" valueType="num">
                                      <p:cBhvr additive="base">
                                        <p:cTn id="33" dur="500" fill="hold"/>
                                        <p:tgtEl>
                                          <p:spTgt spid="19"/>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8" fill="hold"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0-#ppt_w/2"/>
                                          </p:val>
                                        </p:tav>
                                        <p:tav tm="100000">
                                          <p:val>
                                            <p:strVal val="#ppt_x"/>
                                          </p:val>
                                        </p:tav>
                                      </p:tavLst>
                                    </p:anim>
                                    <p:anim calcmode="lin" valueType="num">
                                      <p:cBhvr additive="base">
                                        <p:cTn id="38"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Grafik 4" descr="v83_Variable_overview.jpg">
            <a:hlinkClick r:id="rId3" action="ppaction://hlinksldjump"/>
          </p:cNvPr>
          <p:cNvPicPr>
            <a:picLocks noChangeAspect="1"/>
          </p:cNvPicPr>
          <p:nvPr/>
        </p:nvPicPr>
        <p:blipFill>
          <a:blip r:embed="rId4" cstate="print"/>
          <a:srcRect/>
          <a:stretch>
            <a:fillRect/>
          </a:stretch>
        </p:blipFill>
        <p:spPr bwMode="auto">
          <a:xfrm>
            <a:off x="323850" y="1052513"/>
            <a:ext cx="8597900" cy="6457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p:cNvSpPr>
          <p:nvPr/>
        </p:nvSpPr>
        <p:spPr>
          <a:xfrm>
            <a:off x="468313" y="1412720"/>
            <a:ext cx="8675687" cy="4392610"/>
          </a:xfrm>
          <a:prstGeom prst="rect">
            <a:avLst/>
          </a:prstGeom>
          <a:noFill/>
        </p:spPr>
        <p:txBody>
          <a:bodyPr anchor="t"/>
          <a:lstStyle/>
          <a:p>
            <a:pPr fontAlgn="auto">
              <a:spcAft>
                <a:spcPts val="0"/>
              </a:spcAft>
              <a:defRPr/>
            </a:pPr>
            <a:endParaRPr lang="en-US" sz="1800" dirty="0" smtClean="0">
              <a:latin typeface="Calibri" pitchFamily="34" charset="0"/>
            </a:endParaRPr>
          </a:p>
          <a:p>
            <a:pPr lvl="0" fontAlgn="auto">
              <a:lnSpc>
                <a:spcPct val="200000"/>
              </a:lnSpc>
              <a:spcAft>
                <a:spcPts val="0"/>
              </a:spcAft>
              <a:buFont typeface="Wingdings" pitchFamily="2" charset="2"/>
              <a:buChar char="Ø"/>
              <a:defRPr/>
            </a:pPr>
            <a:r>
              <a:rPr lang="en-US" sz="1800" dirty="0" smtClean="0">
                <a:latin typeface="+mj-lt"/>
                <a:ea typeface="+mj-ea"/>
                <a:cs typeface="+mj-cs"/>
              </a:rPr>
              <a:t> Integrative, user-optimized and intuitive user interface</a:t>
            </a:r>
          </a:p>
          <a:p>
            <a:pPr fontAlgn="auto">
              <a:lnSpc>
                <a:spcPct val="200000"/>
              </a:lnSpc>
              <a:spcAft>
                <a:spcPts val="0"/>
              </a:spcAft>
              <a:buFont typeface="Wingdings" pitchFamily="2" charset="2"/>
              <a:buChar char="Ø"/>
              <a:defRPr/>
            </a:pPr>
            <a:r>
              <a:rPr lang="en-US" sz="1800" smtClean="0">
                <a:latin typeface="+mj-lt"/>
                <a:ea typeface="+mj-ea"/>
                <a:cs typeface="+mj-cs"/>
              </a:rPr>
              <a:t> </a:t>
            </a:r>
            <a:r>
              <a:rPr lang="en-US" sz="1800" smtClean="0">
                <a:latin typeface="+mj-lt"/>
                <a:ea typeface="+mj-ea"/>
                <a:cs typeface="+mj-cs"/>
              </a:rPr>
              <a:t>Simplified </a:t>
            </a:r>
            <a:r>
              <a:rPr lang="en-US" sz="1800" dirty="0" smtClean="0">
                <a:latin typeface="+mj-lt"/>
                <a:ea typeface="+mj-ea"/>
                <a:cs typeface="+mj-cs"/>
              </a:rPr>
              <a:t>import in different portals </a:t>
            </a:r>
            <a:r>
              <a:rPr lang="en-US" sz="1800" dirty="0" smtClean="0">
                <a:latin typeface="+mj-lt"/>
                <a:ea typeface="+mj-ea"/>
                <a:cs typeface="+mj-cs"/>
              </a:rPr>
              <a:t>(e.g. </a:t>
            </a:r>
            <a:r>
              <a:rPr lang="en-US" sz="1800" dirty="0" err="1" smtClean="0">
                <a:latin typeface="+mj-lt"/>
                <a:ea typeface="+mj-ea"/>
                <a:cs typeface="+mj-cs"/>
              </a:rPr>
              <a:t>Zacat</a:t>
            </a:r>
            <a:r>
              <a:rPr lang="en-US" sz="1800" dirty="0" smtClean="0">
                <a:latin typeface="+mj-lt"/>
                <a:ea typeface="+mj-ea"/>
                <a:cs typeface="+mj-cs"/>
              </a:rPr>
              <a:t>, </a:t>
            </a:r>
            <a:r>
              <a:rPr lang="en-US" sz="1800" dirty="0" err="1" smtClean="0">
                <a:latin typeface="+mj-lt"/>
                <a:ea typeface="+mj-ea"/>
                <a:cs typeface="+mj-cs"/>
              </a:rPr>
              <a:t>da|ra</a:t>
            </a:r>
            <a:r>
              <a:rPr lang="en-US" sz="1800" dirty="0" smtClean="0">
                <a:latin typeface="+mj-lt"/>
                <a:ea typeface="+mj-ea"/>
                <a:cs typeface="+mj-cs"/>
              </a:rPr>
              <a:t>, DBK, etc</a:t>
            </a:r>
            <a:r>
              <a:rPr lang="en-US" sz="1800" dirty="0" smtClean="0">
                <a:latin typeface="+mj-lt"/>
                <a:ea typeface="+mj-ea"/>
                <a:cs typeface="+mj-cs"/>
              </a:rPr>
              <a:t>.)</a:t>
            </a:r>
          </a:p>
          <a:p>
            <a:pPr lvl="0" fontAlgn="auto">
              <a:lnSpc>
                <a:spcPct val="200000"/>
              </a:lnSpc>
              <a:spcAft>
                <a:spcPts val="0"/>
              </a:spcAft>
              <a:buFont typeface="Wingdings" pitchFamily="2" charset="2"/>
              <a:buChar char="Ø"/>
              <a:defRPr/>
            </a:pPr>
            <a:r>
              <a:rPr lang="en-US" sz="1800" dirty="0" smtClean="0">
                <a:latin typeface="+mj-lt"/>
                <a:ea typeface="+mj-ea"/>
                <a:cs typeface="+mj-cs"/>
              </a:rPr>
              <a:t> Automation of metadata management tasks </a:t>
            </a:r>
            <a:r>
              <a:rPr lang="en-US" sz="1800" dirty="0" smtClean="0">
                <a:latin typeface="+mj-lt"/>
                <a:ea typeface="+mj-ea"/>
                <a:cs typeface="+mj-cs"/>
              </a:rPr>
              <a:t>(</a:t>
            </a:r>
            <a:r>
              <a:rPr lang="en-US" sz="1800" dirty="0" smtClean="0">
                <a:latin typeface="+mj-lt"/>
                <a:ea typeface="+mj-ea"/>
                <a:cs typeface="+mj-cs"/>
              </a:rPr>
              <a:t>u</a:t>
            </a:r>
            <a:r>
              <a:rPr lang="en-US" sz="1800" dirty="0" smtClean="0">
                <a:latin typeface="+mj-lt"/>
                <a:ea typeface="+mj-ea"/>
                <a:cs typeface="+mj-cs"/>
              </a:rPr>
              <a:t>sage </a:t>
            </a:r>
            <a:r>
              <a:rPr lang="en-US" sz="1800" dirty="0" smtClean="0">
                <a:latin typeface="+mj-lt"/>
                <a:ea typeface="+mj-ea"/>
                <a:cs typeface="+mj-cs"/>
              </a:rPr>
              <a:t>of </a:t>
            </a:r>
            <a:r>
              <a:rPr lang="en-US" sz="1800" dirty="0" smtClean="0">
                <a:latin typeface="+mj-lt"/>
                <a:ea typeface="+mj-ea"/>
                <a:cs typeface="+mj-cs"/>
              </a:rPr>
              <a:t>scripting </a:t>
            </a:r>
            <a:r>
              <a:rPr lang="en-US" sz="1800" dirty="0" smtClean="0">
                <a:latin typeface="+mj-lt"/>
                <a:ea typeface="+mj-ea"/>
                <a:cs typeface="+mj-cs"/>
              </a:rPr>
              <a:t>e</a:t>
            </a:r>
            <a:r>
              <a:rPr lang="en-US" sz="1800" dirty="0" smtClean="0">
                <a:latin typeface="+mj-lt"/>
                <a:ea typeface="+mj-ea"/>
                <a:cs typeface="+mj-cs"/>
              </a:rPr>
              <a:t>ngine</a:t>
            </a:r>
            <a:r>
              <a:rPr lang="en-US" sz="1800" dirty="0" smtClean="0">
                <a:latin typeface="+mj-lt"/>
                <a:ea typeface="+mj-ea"/>
                <a:cs typeface="+mj-cs"/>
              </a:rPr>
              <a:t>)</a:t>
            </a:r>
          </a:p>
          <a:p>
            <a:pPr fontAlgn="auto">
              <a:lnSpc>
                <a:spcPct val="200000"/>
              </a:lnSpc>
              <a:spcAft>
                <a:spcPts val="0"/>
              </a:spcAft>
              <a:buFont typeface="Wingdings" pitchFamily="2" charset="2"/>
              <a:buChar char="Ø"/>
              <a:defRPr/>
            </a:pPr>
            <a:r>
              <a:rPr lang="en-US" sz="1800" dirty="0" smtClean="0">
                <a:latin typeface="+mj-lt"/>
                <a:ea typeface="+mj-ea"/>
                <a:cs typeface="+mj-cs"/>
              </a:rPr>
              <a:t> Support of a standardized documentation (like </a:t>
            </a:r>
            <a:r>
              <a:rPr lang="en-US" sz="1800" dirty="0" smtClean="0">
                <a:latin typeface="+mj-lt"/>
                <a:ea typeface="+mj-ea"/>
                <a:cs typeface="+mj-cs"/>
              </a:rPr>
              <a:t>ISCED, </a:t>
            </a:r>
            <a:r>
              <a:rPr lang="en-US" sz="1800" dirty="0" smtClean="0">
                <a:latin typeface="+mj-lt"/>
                <a:ea typeface="+mj-ea"/>
                <a:cs typeface="+mj-cs"/>
              </a:rPr>
              <a:t>ISCO)</a:t>
            </a:r>
          </a:p>
          <a:p>
            <a:pPr fontAlgn="auto">
              <a:lnSpc>
                <a:spcPct val="200000"/>
              </a:lnSpc>
              <a:spcAft>
                <a:spcPts val="0"/>
              </a:spcAft>
              <a:buFont typeface="Wingdings" pitchFamily="2" charset="2"/>
              <a:buChar char="Ø"/>
              <a:defRPr/>
            </a:pPr>
            <a:r>
              <a:rPr lang="en-US" sz="1800" dirty="0" smtClean="0">
                <a:latin typeface="+mj-lt"/>
                <a:ea typeface="+mj-ea"/>
                <a:cs typeface="+mj-cs"/>
              </a:rPr>
              <a:t> </a:t>
            </a:r>
            <a:r>
              <a:rPr lang="en-US" sz="1800" dirty="0" err="1" smtClean="0">
                <a:latin typeface="Calibri" pitchFamily="34" charset="0"/>
              </a:rPr>
              <a:t>Autocomplete</a:t>
            </a:r>
            <a:r>
              <a:rPr lang="en-US" sz="1800" dirty="0" smtClean="0">
                <a:latin typeface="Calibri" pitchFamily="34" charset="0"/>
              </a:rPr>
              <a:t> and controlled vocabularies for a standardized terminology</a:t>
            </a:r>
          </a:p>
          <a:p>
            <a:pPr fontAlgn="auto">
              <a:lnSpc>
                <a:spcPct val="200000"/>
              </a:lnSpc>
              <a:spcAft>
                <a:spcPts val="0"/>
              </a:spcAft>
              <a:buFont typeface="Wingdings" pitchFamily="2" charset="2"/>
              <a:buChar char="Ø"/>
              <a:defRPr/>
            </a:pPr>
            <a:r>
              <a:rPr lang="en-US" sz="1800" dirty="0" smtClean="0">
                <a:latin typeface="+mj-lt"/>
                <a:ea typeface="+mj-ea"/>
                <a:cs typeface="+mj-cs"/>
              </a:rPr>
              <a:t> Less different data sources and formats</a:t>
            </a:r>
          </a:p>
          <a:p>
            <a:pPr fontAlgn="auto">
              <a:lnSpc>
                <a:spcPct val="200000"/>
              </a:lnSpc>
              <a:spcAft>
                <a:spcPts val="0"/>
              </a:spcAft>
              <a:buFont typeface="Wingdings" pitchFamily="2" charset="2"/>
              <a:buChar char="Ø"/>
              <a:defRPr/>
            </a:pPr>
            <a:r>
              <a:rPr lang="en-US" sz="1800" dirty="0" smtClean="0">
                <a:latin typeface="+mj-lt"/>
                <a:ea typeface="+mj-ea"/>
                <a:cs typeface="+mj-cs"/>
              </a:rPr>
              <a:t> </a:t>
            </a:r>
            <a:r>
              <a:rPr lang="en-US" sz="1800" dirty="0" smtClean="0">
                <a:latin typeface="+mj-lt"/>
                <a:ea typeface="+mj-ea"/>
                <a:cs typeface="+mj-cs"/>
              </a:rPr>
              <a:t>Usage of re-usin</a:t>
            </a:r>
            <a:r>
              <a:rPr lang="en-US" sz="1800" dirty="0" smtClean="0">
                <a:latin typeface="+mj-lt"/>
                <a:ea typeface="+mj-ea"/>
                <a:cs typeface="+mj-cs"/>
              </a:rPr>
              <a:t>g elements (Resource packages)</a:t>
            </a:r>
            <a:endParaRPr lang="en-US" sz="1800" dirty="0" smtClean="0">
              <a:latin typeface="+mj-lt"/>
              <a:ea typeface="+mj-ea"/>
              <a:cs typeface="+mj-cs"/>
            </a:endParaRPr>
          </a:p>
          <a:p>
            <a:pPr fontAlgn="auto">
              <a:lnSpc>
                <a:spcPct val="200000"/>
              </a:lnSpc>
              <a:spcAft>
                <a:spcPts val="0"/>
              </a:spcAft>
              <a:buFont typeface="Wingdings" pitchFamily="2" charset="2"/>
              <a:buChar char="Ø"/>
              <a:defRPr/>
            </a:pPr>
            <a:r>
              <a:rPr lang="de-DE" sz="1800" dirty="0" smtClean="0">
                <a:latin typeface="Calibri" pitchFamily="34" charset="0"/>
              </a:rPr>
              <a:t> Support </a:t>
            </a:r>
            <a:r>
              <a:rPr lang="de-DE" sz="1800" dirty="0" err="1" smtClean="0">
                <a:latin typeface="Calibri" pitchFamily="34" charset="0"/>
              </a:rPr>
              <a:t>of</a:t>
            </a:r>
            <a:r>
              <a:rPr lang="de-DE" sz="1800" dirty="0" smtClean="0">
                <a:latin typeface="Calibri" pitchFamily="34" charset="0"/>
              </a:rPr>
              <a:t> </a:t>
            </a:r>
            <a:r>
              <a:rPr lang="de-DE" sz="1800" dirty="0" err="1" smtClean="0">
                <a:latin typeface="Calibri" pitchFamily="34" charset="0"/>
              </a:rPr>
              <a:t>Longterm</a:t>
            </a:r>
            <a:r>
              <a:rPr lang="de-DE" sz="1800" dirty="0" smtClean="0">
                <a:latin typeface="Calibri" pitchFamily="34" charset="0"/>
              </a:rPr>
              <a:t> </a:t>
            </a:r>
            <a:r>
              <a:rPr lang="de-DE" sz="1800" dirty="0" err="1" smtClean="0">
                <a:latin typeface="Calibri" pitchFamily="34" charset="0"/>
              </a:rPr>
              <a:t>preservation</a:t>
            </a:r>
            <a:r>
              <a:rPr lang="de-DE" sz="1800" dirty="0" smtClean="0">
                <a:latin typeface="Calibri" pitchFamily="34" charset="0"/>
              </a:rPr>
              <a:t> </a:t>
            </a:r>
            <a:r>
              <a:rPr lang="de-DE" sz="1800" dirty="0" err="1" smtClean="0">
                <a:latin typeface="Calibri" pitchFamily="34" charset="0"/>
              </a:rPr>
              <a:t>with</a:t>
            </a:r>
            <a:r>
              <a:rPr lang="de-DE" sz="1800" dirty="0" smtClean="0">
                <a:latin typeface="Calibri" pitchFamily="34" charset="0"/>
              </a:rPr>
              <a:t> DDI</a:t>
            </a:r>
          </a:p>
          <a:p>
            <a:pPr fontAlgn="auto">
              <a:lnSpc>
                <a:spcPct val="200000"/>
              </a:lnSpc>
              <a:spcAft>
                <a:spcPts val="0"/>
              </a:spcAft>
              <a:defRPr/>
            </a:pPr>
            <a:r>
              <a:rPr lang="de-DE" sz="1800" dirty="0" smtClean="0">
                <a:latin typeface="Calibri" pitchFamily="34" charset="0"/>
                <a:sym typeface="Wingdings" pitchFamily="2" charset="2"/>
              </a:rPr>
              <a:t> </a:t>
            </a:r>
            <a:r>
              <a:rPr lang="de-DE" sz="1800" dirty="0" err="1" smtClean="0">
                <a:latin typeface="Calibri" pitchFamily="34" charset="0"/>
              </a:rPr>
              <a:t>Consistent</a:t>
            </a:r>
            <a:r>
              <a:rPr lang="de-DE" sz="1800" dirty="0" smtClean="0">
                <a:latin typeface="Calibri" pitchFamily="34" charset="0"/>
              </a:rPr>
              <a:t> </a:t>
            </a:r>
            <a:r>
              <a:rPr lang="de-DE" sz="1800" dirty="0" err="1" smtClean="0">
                <a:latin typeface="Calibri" pitchFamily="34" charset="0"/>
              </a:rPr>
              <a:t>and</a:t>
            </a:r>
            <a:r>
              <a:rPr lang="de-DE" sz="1800" dirty="0" smtClean="0">
                <a:latin typeface="Calibri" pitchFamily="34" charset="0"/>
              </a:rPr>
              <a:t> </a:t>
            </a:r>
            <a:r>
              <a:rPr lang="de-DE" sz="1800" dirty="0" err="1" smtClean="0">
                <a:latin typeface="Calibri" pitchFamily="34" charset="0"/>
              </a:rPr>
              <a:t>accelerated</a:t>
            </a:r>
            <a:r>
              <a:rPr lang="de-DE" sz="1800" dirty="0" smtClean="0">
                <a:latin typeface="Calibri" pitchFamily="34" charset="0"/>
              </a:rPr>
              <a:t> </a:t>
            </a:r>
            <a:r>
              <a:rPr lang="de-DE" sz="1800" dirty="0" err="1" smtClean="0">
                <a:latin typeface="Calibri" pitchFamily="34" charset="0"/>
              </a:rPr>
              <a:t>Archiving</a:t>
            </a:r>
            <a:r>
              <a:rPr lang="de-DE" sz="1800" dirty="0" smtClean="0">
                <a:latin typeface="Calibri" pitchFamily="34" charset="0"/>
              </a:rPr>
              <a:t> Workflow</a:t>
            </a:r>
            <a:endParaRPr lang="en-US" sz="1800" dirty="0" smtClean="0">
              <a:latin typeface="Calibri" pitchFamily="34" charset="0"/>
            </a:endParaRPr>
          </a:p>
        </p:txBody>
      </p:sp>
      <p:sp>
        <p:nvSpPr>
          <p:cNvPr id="3" name="Stern mit 4 Zacken 2"/>
          <p:cNvSpPr>
            <a:spLocks noChangeAspect="1"/>
          </p:cNvSpPr>
          <p:nvPr/>
        </p:nvSpPr>
        <p:spPr>
          <a:xfrm>
            <a:off x="404751" y="1432296"/>
            <a:ext cx="144020" cy="144020"/>
          </a:xfrm>
          <a:prstGeom prst="star4">
            <a:avLst/>
          </a:prstGeom>
          <a:gradFill>
            <a:gsLst>
              <a:gs pos="0">
                <a:schemeClr val="tx2"/>
              </a:gs>
              <a:gs pos="50000">
                <a:schemeClr val="accent1">
                  <a:tint val="44500"/>
                  <a:satMod val="160000"/>
                </a:schemeClr>
              </a:gs>
              <a:gs pos="100000">
                <a:schemeClr val="accent1">
                  <a:tint val="23500"/>
                  <a:satMod val="160000"/>
                </a:schemeClr>
              </a:gs>
            </a:gsLst>
            <a:lin ang="5400000" scaled="0"/>
          </a:gradFill>
          <a:ln w="12700"/>
          <a:effectLst>
            <a:outerShdw blurRad="50800" sx="101000" sy="101000" algn="ctr" rotWithShape="0">
              <a:srgbClr val="000000">
                <a:alpha val="43137"/>
              </a:srgbClr>
            </a:outerShdw>
          </a:effectLst>
          <a:scene3d>
            <a:camera prst="orthographicFront">
              <a:rot lat="0" lon="1079999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5" name="Rectangle 8"/>
          <p:cNvSpPr>
            <a:spLocks/>
          </p:cNvSpPr>
          <p:nvPr/>
        </p:nvSpPr>
        <p:spPr bwMode="auto">
          <a:xfrm>
            <a:off x="500063" y="1340710"/>
            <a:ext cx="8207375" cy="500062"/>
          </a:xfrm>
          <a:prstGeom prst="rect">
            <a:avLst/>
          </a:prstGeom>
          <a:noFill/>
          <a:ln w="9525">
            <a:noFill/>
            <a:miter lim="800000"/>
            <a:headEnd/>
            <a:tailEnd/>
          </a:ln>
        </p:spPr>
        <p:txBody>
          <a:bodyPr anchor="ctr"/>
          <a:lstStyle/>
          <a:p>
            <a:pPr fontAlgn="auto">
              <a:spcAft>
                <a:spcPts val="0"/>
              </a:spcAft>
              <a:defRPr/>
            </a:pPr>
            <a:r>
              <a:rPr lang="en-US" sz="2200" b="1" dirty="0" smtClean="0">
                <a:solidFill>
                  <a:srgbClr val="35617F"/>
                </a:solidFill>
                <a:latin typeface="+mn-lt"/>
                <a:cs typeface="Arial" pitchFamily="34" charset="0"/>
              </a:rPr>
              <a:t>Benefits of STARDAT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50000" decel="5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0" fill="hold"/>
                                        <p:tgtEl>
                                          <p:spTgt spid="3"/>
                                        </p:tgtEl>
                                        <p:attrNameLst>
                                          <p:attrName>ppt_x</p:attrName>
                                        </p:attrNameLst>
                                      </p:cBhvr>
                                      <p:tavLst>
                                        <p:tav tm="0">
                                          <p:val>
                                            <p:strVal val="0-#ppt_w/2"/>
                                          </p:val>
                                        </p:tav>
                                        <p:tav tm="100000">
                                          <p:val>
                                            <p:strVal val="#ppt_x"/>
                                          </p:val>
                                        </p:tav>
                                      </p:tavLst>
                                    </p:anim>
                                    <p:anim calcmode="lin" valueType="num">
                                      <p:cBhvr additive="base">
                                        <p:cTn id="8" dur="3000" fill="hold"/>
                                        <p:tgtEl>
                                          <p:spTgt spid="3"/>
                                        </p:tgtEl>
                                        <p:attrNameLst>
                                          <p:attrName>ppt_y</p:attrName>
                                        </p:attrNameLst>
                                      </p:cBhvr>
                                      <p:tavLst>
                                        <p:tav tm="0">
                                          <p:val>
                                            <p:strVal val="0-#ppt_h/2"/>
                                          </p:val>
                                        </p:tav>
                                        <p:tav tm="100000">
                                          <p:val>
                                            <p:strVal val="#ppt_y"/>
                                          </p:val>
                                        </p:tav>
                                      </p:tavLst>
                                    </p:anim>
                                  </p:childTnLst>
                                </p:cTn>
                              </p:par>
                              <p:par>
                                <p:cTn id="9" presetID="8" presetClass="emph" presetSubtype="0" fill="hold" nodeType="withEffect">
                                  <p:stCondLst>
                                    <p:cond delay="0"/>
                                  </p:stCondLst>
                                  <p:childTnLst>
                                    <p:animRot by="21600000">
                                      <p:cBhvr>
                                        <p:cTn id="10" dur="2000" fill="hold"/>
                                        <p:tgtEl>
                                          <p:spTgt spid="3"/>
                                        </p:tgtEl>
                                        <p:attrNameLst>
                                          <p:attrName>r</p:attrName>
                                        </p:attrNameLst>
                                      </p:cBhvr>
                                    </p:animRot>
                                  </p:childTnLst>
                                </p:cTn>
                              </p:par>
                              <p:par>
                                <p:cTn id="11" presetID="3" presetClass="entr" presetSubtype="1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27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p:cNvSpPr>
          <p:nvPr/>
        </p:nvSpPr>
        <p:spPr>
          <a:xfrm>
            <a:off x="468313" y="2132820"/>
            <a:ext cx="8675687" cy="4392610"/>
          </a:xfrm>
          <a:prstGeom prst="rect">
            <a:avLst/>
          </a:prstGeom>
          <a:noFill/>
        </p:spPr>
        <p:txBody>
          <a:bodyPr anchor="t"/>
          <a:lstStyle/>
          <a:p>
            <a:pPr fontAlgn="auto">
              <a:spcAft>
                <a:spcPts val="0"/>
              </a:spcAft>
              <a:buFontTx/>
              <a:buChar char="-"/>
              <a:defRPr/>
            </a:pPr>
            <a:endParaRPr lang="en-US" sz="1800" dirty="0">
              <a:latin typeface="Calibri" pitchFamily="34" charset="0"/>
            </a:endParaRPr>
          </a:p>
        </p:txBody>
      </p:sp>
      <p:sp>
        <p:nvSpPr>
          <p:cNvPr id="5" name="Rectangle 8"/>
          <p:cNvSpPr>
            <a:spLocks/>
          </p:cNvSpPr>
          <p:nvPr/>
        </p:nvSpPr>
        <p:spPr bwMode="auto">
          <a:xfrm>
            <a:off x="2843760" y="3140960"/>
            <a:ext cx="4320600" cy="500062"/>
          </a:xfrm>
          <a:prstGeom prst="rect">
            <a:avLst/>
          </a:prstGeom>
          <a:noFill/>
          <a:ln w="9525">
            <a:noFill/>
            <a:miter lim="800000"/>
            <a:headEnd/>
            <a:tailEnd/>
          </a:ln>
        </p:spPr>
        <p:txBody>
          <a:bodyPr anchor="ctr"/>
          <a:lstStyle/>
          <a:p>
            <a:pPr fontAlgn="auto">
              <a:spcAft>
                <a:spcPts val="0"/>
              </a:spcAft>
              <a:defRPr/>
            </a:pPr>
            <a:r>
              <a:rPr lang="en-US" sz="4800" b="1" dirty="0" smtClean="0">
                <a:solidFill>
                  <a:srgbClr val="35617F"/>
                </a:solidFill>
                <a:latin typeface="+mn-lt"/>
                <a:cs typeface="Arial" pitchFamily="34" charset="0"/>
              </a:rPr>
              <a:t>Thank you!</a:t>
            </a:r>
          </a:p>
        </p:txBody>
      </p:sp>
      <p:sp>
        <p:nvSpPr>
          <p:cNvPr id="6" name="Stern mit 4 Zacken 5"/>
          <p:cNvSpPr>
            <a:spLocks noChangeAspect="1"/>
          </p:cNvSpPr>
          <p:nvPr/>
        </p:nvSpPr>
        <p:spPr>
          <a:xfrm>
            <a:off x="2627730" y="2996940"/>
            <a:ext cx="214314" cy="214314"/>
          </a:xfrm>
          <a:prstGeom prst="star4">
            <a:avLst/>
          </a:prstGeom>
          <a:gradFill>
            <a:gsLst>
              <a:gs pos="0">
                <a:schemeClr val="tx2"/>
              </a:gs>
              <a:gs pos="50000">
                <a:schemeClr val="accent1">
                  <a:tint val="44500"/>
                  <a:satMod val="160000"/>
                </a:schemeClr>
              </a:gs>
              <a:gs pos="100000">
                <a:schemeClr val="accent1">
                  <a:tint val="23500"/>
                  <a:satMod val="160000"/>
                </a:schemeClr>
              </a:gs>
            </a:gsLst>
            <a:lin ang="5400000" scaled="0"/>
          </a:gradFill>
          <a:ln w="12700"/>
          <a:effectLst>
            <a:outerShdw blurRad="50800" sx="101000" sy="101000" algn="ctr" rotWithShape="0">
              <a:srgbClr val="000000">
                <a:alpha val="43137"/>
              </a:srgbClr>
            </a:outerShdw>
          </a:effectLst>
          <a:scene3d>
            <a:camera prst="orthographicFront">
              <a:rot lat="0" lon="1079999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50000" decel="5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0" fill="hold"/>
                                        <p:tgtEl>
                                          <p:spTgt spid="6"/>
                                        </p:tgtEl>
                                        <p:attrNameLst>
                                          <p:attrName>ppt_x</p:attrName>
                                        </p:attrNameLst>
                                      </p:cBhvr>
                                      <p:tavLst>
                                        <p:tav tm="0">
                                          <p:val>
                                            <p:strVal val="0-#ppt_w/2"/>
                                          </p:val>
                                        </p:tav>
                                        <p:tav tm="100000">
                                          <p:val>
                                            <p:strVal val="#ppt_x"/>
                                          </p:val>
                                        </p:tav>
                                      </p:tavLst>
                                    </p:anim>
                                    <p:anim calcmode="lin" valueType="num">
                                      <p:cBhvr additive="base">
                                        <p:cTn id="8" dur="3000" fill="hold"/>
                                        <p:tgtEl>
                                          <p:spTgt spid="6"/>
                                        </p:tgtEl>
                                        <p:attrNameLst>
                                          <p:attrName>ppt_y</p:attrName>
                                        </p:attrNameLst>
                                      </p:cBhvr>
                                      <p:tavLst>
                                        <p:tav tm="0">
                                          <p:val>
                                            <p:strVal val="0-#ppt_h/2"/>
                                          </p:val>
                                        </p:tav>
                                        <p:tav tm="100000">
                                          <p:val>
                                            <p:strVal val="#ppt_y"/>
                                          </p:val>
                                        </p:tav>
                                      </p:tavLst>
                                    </p:anim>
                                  </p:childTnLst>
                                </p:cTn>
                              </p:par>
                              <p:par>
                                <p:cTn id="9" presetID="8" presetClass="emph" presetSubtype="0" fill="hold" nodeType="withEffect">
                                  <p:stCondLst>
                                    <p:cond delay="0"/>
                                  </p:stCondLst>
                                  <p:childTnLst>
                                    <p:animRot by="21600000">
                                      <p:cBhvr>
                                        <p:cTn id="10" dur="2000" fill="hold"/>
                                        <p:tgtEl>
                                          <p:spTgt spid="6"/>
                                        </p:tgtEl>
                                        <p:attrNameLst>
                                          <p:attrName>r</p:attrName>
                                        </p:attrNameLst>
                                      </p:cBhvr>
                                    </p:animRot>
                                  </p:childTnLst>
                                </p:cTn>
                              </p:par>
                              <p:par>
                                <p:cTn id="11" presetID="3"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2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Rectangle 8"/>
          <p:cNvSpPr>
            <a:spLocks/>
          </p:cNvSpPr>
          <p:nvPr/>
        </p:nvSpPr>
        <p:spPr bwMode="auto">
          <a:xfrm>
            <a:off x="652463" y="2419439"/>
            <a:ext cx="8207375" cy="417513"/>
          </a:xfrm>
          <a:prstGeom prst="rect">
            <a:avLst/>
          </a:prstGeom>
          <a:noFill/>
          <a:ln w="9525">
            <a:noFill/>
            <a:miter lim="800000"/>
            <a:headEnd/>
            <a:tailEnd/>
          </a:ln>
        </p:spPr>
        <p:txBody>
          <a:bodyPr/>
          <a:lstStyle/>
          <a:p>
            <a:pPr marL="346075">
              <a:defRPr/>
            </a:pPr>
            <a:r>
              <a:rPr lang="de-DE" dirty="0" err="1" smtClean="0">
                <a:latin typeface="+mn-lt"/>
                <a:cs typeface="Arial" pitchFamily="34" charset="0"/>
              </a:rPr>
              <a:t>Current</a:t>
            </a:r>
            <a:r>
              <a:rPr lang="de-DE" dirty="0" smtClean="0">
                <a:latin typeface="+mn-lt"/>
                <a:cs typeface="Arial" pitchFamily="34" charset="0"/>
              </a:rPr>
              <a:t> Situation – Different </a:t>
            </a:r>
            <a:r>
              <a:rPr lang="de-DE" dirty="0" err="1" smtClean="0">
                <a:latin typeface="+mn-lt"/>
                <a:cs typeface="Arial" pitchFamily="34" charset="0"/>
              </a:rPr>
              <a:t>Archiving</a:t>
            </a:r>
            <a:r>
              <a:rPr lang="de-DE" dirty="0" smtClean="0">
                <a:latin typeface="+mn-lt"/>
                <a:cs typeface="Arial" pitchFamily="34" charset="0"/>
              </a:rPr>
              <a:t> Tools</a:t>
            </a:r>
          </a:p>
          <a:p>
            <a:pPr>
              <a:defRPr/>
            </a:pPr>
            <a:endParaRPr lang="de-DE" i="1" dirty="0">
              <a:latin typeface="+mn-lt"/>
              <a:cs typeface="Arial" pitchFamily="34" charset="0"/>
            </a:endParaRPr>
          </a:p>
        </p:txBody>
      </p:sp>
      <p:sp>
        <p:nvSpPr>
          <p:cNvPr id="86" name="Rectangle 8"/>
          <p:cNvSpPr>
            <a:spLocks/>
          </p:cNvSpPr>
          <p:nvPr/>
        </p:nvSpPr>
        <p:spPr bwMode="auto">
          <a:xfrm>
            <a:off x="652463" y="2890165"/>
            <a:ext cx="8207375" cy="417513"/>
          </a:xfrm>
          <a:prstGeom prst="rect">
            <a:avLst/>
          </a:prstGeom>
          <a:noFill/>
          <a:ln w="9525">
            <a:noFill/>
            <a:miter lim="800000"/>
            <a:headEnd/>
            <a:tailEnd/>
          </a:ln>
        </p:spPr>
        <p:txBody>
          <a:bodyPr/>
          <a:lstStyle/>
          <a:p>
            <a:pPr marL="346075">
              <a:defRPr/>
            </a:pPr>
            <a:r>
              <a:rPr lang="de-DE" dirty="0" smtClean="0">
                <a:latin typeface="+mn-lt"/>
                <a:cs typeface="Arial" pitchFamily="34" charset="0"/>
              </a:rPr>
              <a:t>Main Tools – </a:t>
            </a:r>
            <a:r>
              <a:rPr lang="de-DE" dirty="0" err="1" smtClean="0">
                <a:latin typeface="+mn-lt"/>
                <a:cs typeface="Arial" pitchFamily="34" charset="0"/>
              </a:rPr>
              <a:t>DBKEdit</a:t>
            </a:r>
            <a:r>
              <a:rPr lang="de-DE" dirty="0" smtClean="0">
                <a:latin typeface="+mn-lt"/>
                <a:cs typeface="Arial" pitchFamily="34" charset="0"/>
              </a:rPr>
              <a:t>/ DSDM/ CBE </a:t>
            </a:r>
          </a:p>
          <a:p>
            <a:pPr>
              <a:defRPr/>
            </a:pPr>
            <a:endParaRPr lang="de-DE" i="1" dirty="0">
              <a:latin typeface="+mn-lt"/>
              <a:cs typeface="Arial" pitchFamily="34" charset="0"/>
            </a:endParaRPr>
          </a:p>
        </p:txBody>
      </p:sp>
      <p:sp>
        <p:nvSpPr>
          <p:cNvPr id="3078" name="Rectangle 8"/>
          <p:cNvSpPr>
            <a:spLocks/>
          </p:cNvSpPr>
          <p:nvPr/>
        </p:nvSpPr>
        <p:spPr bwMode="auto">
          <a:xfrm>
            <a:off x="652463" y="3360891"/>
            <a:ext cx="8207375" cy="417513"/>
          </a:xfrm>
          <a:prstGeom prst="rect">
            <a:avLst/>
          </a:prstGeom>
          <a:noFill/>
          <a:ln w="9525">
            <a:noFill/>
            <a:miter lim="800000"/>
            <a:headEnd/>
            <a:tailEnd/>
          </a:ln>
        </p:spPr>
        <p:txBody>
          <a:bodyPr/>
          <a:lstStyle/>
          <a:p>
            <a:pPr marL="346075">
              <a:defRPr/>
            </a:pPr>
            <a:r>
              <a:rPr lang="de-DE" dirty="0" err="1" smtClean="0">
                <a:latin typeface="+mn-lt"/>
                <a:cs typeface="Arial" pitchFamily="34" charset="0"/>
              </a:rPr>
              <a:t>Present</a:t>
            </a:r>
            <a:r>
              <a:rPr lang="de-DE" dirty="0" smtClean="0">
                <a:latin typeface="+mn-lt"/>
                <a:cs typeface="Arial" pitchFamily="34" charset="0"/>
              </a:rPr>
              <a:t> </a:t>
            </a:r>
            <a:r>
              <a:rPr lang="de-DE" dirty="0" err="1" smtClean="0">
                <a:latin typeface="+mn-lt"/>
                <a:cs typeface="Arial" pitchFamily="34" charset="0"/>
              </a:rPr>
              <a:t>and</a:t>
            </a:r>
            <a:r>
              <a:rPr lang="de-DE" dirty="0" smtClean="0">
                <a:latin typeface="+mn-lt"/>
                <a:cs typeface="Arial" pitchFamily="34" charset="0"/>
              </a:rPr>
              <a:t> Future</a:t>
            </a:r>
            <a:endParaRPr lang="de-DE" i="1" dirty="0">
              <a:latin typeface="+mn-lt"/>
              <a:cs typeface="Arial" pitchFamily="34" charset="0"/>
            </a:endParaRPr>
          </a:p>
        </p:txBody>
      </p:sp>
      <p:sp>
        <p:nvSpPr>
          <p:cNvPr id="94" name="Rectangle 8"/>
          <p:cNvSpPr>
            <a:spLocks/>
          </p:cNvSpPr>
          <p:nvPr/>
        </p:nvSpPr>
        <p:spPr bwMode="auto">
          <a:xfrm>
            <a:off x="652463" y="3831617"/>
            <a:ext cx="8207375" cy="417513"/>
          </a:xfrm>
          <a:prstGeom prst="rect">
            <a:avLst/>
          </a:prstGeom>
          <a:noFill/>
          <a:ln w="9525">
            <a:noFill/>
            <a:miter lim="800000"/>
            <a:headEnd/>
            <a:tailEnd/>
          </a:ln>
        </p:spPr>
        <p:txBody>
          <a:bodyPr/>
          <a:lstStyle/>
          <a:p>
            <a:pPr marL="346075">
              <a:defRPr/>
            </a:pPr>
            <a:r>
              <a:rPr lang="de-DE" dirty="0" err="1" smtClean="0">
                <a:latin typeface="+mn-lt"/>
                <a:cs typeface="Arial" pitchFamily="34" charset="0"/>
              </a:rPr>
              <a:t>Proceeding</a:t>
            </a:r>
            <a:endParaRPr lang="de-DE" dirty="0" smtClean="0">
              <a:latin typeface="+mn-lt"/>
              <a:cs typeface="Arial" pitchFamily="34" charset="0"/>
            </a:endParaRPr>
          </a:p>
          <a:p>
            <a:pPr>
              <a:defRPr/>
            </a:pPr>
            <a:endParaRPr lang="de-DE" i="1" dirty="0">
              <a:latin typeface="+mn-lt"/>
              <a:cs typeface="Arial" pitchFamily="34" charset="0"/>
            </a:endParaRPr>
          </a:p>
        </p:txBody>
      </p:sp>
      <p:sp>
        <p:nvSpPr>
          <p:cNvPr id="98" name="Rectangle 8"/>
          <p:cNvSpPr>
            <a:spLocks/>
          </p:cNvSpPr>
          <p:nvPr/>
        </p:nvSpPr>
        <p:spPr bwMode="auto">
          <a:xfrm>
            <a:off x="652463" y="4302343"/>
            <a:ext cx="8207375" cy="417513"/>
          </a:xfrm>
          <a:prstGeom prst="rect">
            <a:avLst/>
          </a:prstGeom>
          <a:noFill/>
          <a:ln w="9525">
            <a:noFill/>
            <a:miter lim="800000"/>
            <a:headEnd/>
            <a:tailEnd/>
          </a:ln>
        </p:spPr>
        <p:txBody>
          <a:bodyPr/>
          <a:lstStyle/>
          <a:p>
            <a:pPr marL="346075">
              <a:defRPr/>
            </a:pPr>
            <a:r>
              <a:rPr lang="de-DE" dirty="0" err="1" smtClean="0">
                <a:latin typeface="+mn-lt"/>
                <a:cs typeface="Arial" pitchFamily="34" charset="0"/>
              </a:rPr>
              <a:t>Architectural</a:t>
            </a:r>
            <a:r>
              <a:rPr lang="de-DE" dirty="0" smtClean="0">
                <a:latin typeface="+mn-lt"/>
                <a:cs typeface="Arial" pitchFamily="34" charset="0"/>
              </a:rPr>
              <a:t> </a:t>
            </a:r>
            <a:r>
              <a:rPr lang="de-DE" dirty="0" err="1" smtClean="0">
                <a:latin typeface="+mn-lt"/>
                <a:cs typeface="Arial" pitchFamily="34" charset="0"/>
              </a:rPr>
              <a:t>Requirements</a:t>
            </a:r>
            <a:r>
              <a:rPr lang="de-DE" dirty="0" smtClean="0">
                <a:latin typeface="+mn-lt"/>
                <a:cs typeface="Arial" pitchFamily="34" charset="0"/>
              </a:rPr>
              <a:t> </a:t>
            </a:r>
          </a:p>
          <a:p>
            <a:pPr>
              <a:defRPr/>
            </a:pPr>
            <a:endParaRPr lang="de-DE" i="1" dirty="0">
              <a:latin typeface="+mn-lt"/>
              <a:cs typeface="Arial" pitchFamily="34" charset="0"/>
            </a:endParaRPr>
          </a:p>
        </p:txBody>
      </p:sp>
      <p:sp>
        <p:nvSpPr>
          <p:cNvPr id="102" name="Rectangle 8"/>
          <p:cNvSpPr>
            <a:spLocks/>
          </p:cNvSpPr>
          <p:nvPr/>
        </p:nvSpPr>
        <p:spPr bwMode="auto">
          <a:xfrm>
            <a:off x="652463" y="4773069"/>
            <a:ext cx="8207375" cy="417513"/>
          </a:xfrm>
          <a:prstGeom prst="rect">
            <a:avLst/>
          </a:prstGeom>
          <a:noFill/>
          <a:ln w="9525">
            <a:noFill/>
            <a:miter lim="800000"/>
            <a:headEnd/>
            <a:tailEnd/>
          </a:ln>
        </p:spPr>
        <p:txBody>
          <a:bodyPr/>
          <a:lstStyle/>
          <a:p>
            <a:pPr marL="346075">
              <a:defRPr/>
            </a:pPr>
            <a:r>
              <a:rPr lang="de-DE" dirty="0" smtClean="0">
                <a:latin typeface="+mn-lt"/>
                <a:cs typeface="Arial" pitchFamily="34" charset="0"/>
              </a:rPr>
              <a:t>European Value Study - EVS</a:t>
            </a:r>
          </a:p>
          <a:p>
            <a:pPr marL="346075">
              <a:defRPr/>
            </a:pPr>
            <a:endParaRPr lang="de-DE" dirty="0" smtClean="0">
              <a:latin typeface="+mn-lt"/>
              <a:cs typeface="Arial" pitchFamily="34" charset="0"/>
            </a:endParaRPr>
          </a:p>
          <a:p>
            <a:pPr>
              <a:defRPr/>
            </a:pPr>
            <a:endParaRPr lang="de-DE" i="1" dirty="0">
              <a:latin typeface="+mn-lt"/>
              <a:cs typeface="Arial" pitchFamily="34" charset="0"/>
            </a:endParaRPr>
          </a:p>
        </p:txBody>
      </p:sp>
      <p:sp>
        <p:nvSpPr>
          <p:cNvPr id="106" name="Rectangle 8"/>
          <p:cNvSpPr>
            <a:spLocks/>
          </p:cNvSpPr>
          <p:nvPr/>
        </p:nvSpPr>
        <p:spPr bwMode="auto">
          <a:xfrm>
            <a:off x="652463" y="5243797"/>
            <a:ext cx="8207375" cy="417513"/>
          </a:xfrm>
          <a:prstGeom prst="rect">
            <a:avLst/>
          </a:prstGeom>
          <a:noFill/>
          <a:ln w="9525">
            <a:noFill/>
            <a:miter lim="800000"/>
            <a:headEnd/>
            <a:tailEnd/>
          </a:ln>
        </p:spPr>
        <p:txBody>
          <a:bodyPr/>
          <a:lstStyle/>
          <a:p>
            <a:pPr marL="346075">
              <a:defRPr/>
            </a:pPr>
            <a:r>
              <a:rPr lang="de-DE" dirty="0" err="1" smtClean="0">
                <a:latin typeface="+mn-lt"/>
                <a:cs typeface="Arial" pitchFamily="34" charset="0"/>
              </a:rPr>
              <a:t>Benefits</a:t>
            </a:r>
            <a:r>
              <a:rPr lang="de-DE" dirty="0" smtClean="0">
                <a:latin typeface="+mn-lt"/>
                <a:cs typeface="Arial" pitchFamily="34" charset="0"/>
              </a:rPr>
              <a:t> </a:t>
            </a:r>
            <a:r>
              <a:rPr lang="de-DE" dirty="0" err="1" smtClean="0">
                <a:latin typeface="+mn-lt"/>
                <a:cs typeface="Arial" pitchFamily="34" charset="0"/>
              </a:rPr>
              <a:t>of</a:t>
            </a:r>
            <a:r>
              <a:rPr lang="de-DE" dirty="0" smtClean="0">
                <a:latin typeface="+mn-lt"/>
                <a:cs typeface="Arial" pitchFamily="34" charset="0"/>
              </a:rPr>
              <a:t> STARDAT</a:t>
            </a:r>
            <a:endParaRPr lang="de-DE" dirty="0">
              <a:latin typeface="+mn-lt"/>
              <a:cs typeface="Arial" pitchFamily="34" charset="0"/>
            </a:endParaRPr>
          </a:p>
          <a:p>
            <a:pPr>
              <a:defRPr/>
            </a:pPr>
            <a:endParaRPr lang="de-DE" i="1" dirty="0">
              <a:latin typeface="+mn-lt"/>
              <a:cs typeface="Arial" pitchFamily="34" charset="0"/>
            </a:endParaRPr>
          </a:p>
        </p:txBody>
      </p:sp>
      <p:sp>
        <p:nvSpPr>
          <p:cNvPr id="15" name="Stern mit 4 Zacken 14"/>
          <p:cNvSpPr>
            <a:spLocks noChangeAspect="1"/>
          </p:cNvSpPr>
          <p:nvPr/>
        </p:nvSpPr>
        <p:spPr>
          <a:xfrm>
            <a:off x="755470" y="5366527"/>
            <a:ext cx="163514" cy="163514"/>
          </a:xfrm>
          <a:prstGeom prst="star4">
            <a:avLst/>
          </a:prstGeom>
          <a:gradFill>
            <a:gsLst>
              <a:gs pos="0">
                <a:schemeClr val="tx2"/>
              </a:gs>
              <a:gs pos="50000">
                <a:schemeClr val="accent1">
                  <a:tint val="44500"/>
                  <a:satMod val="160000"/>
                </a:schemeClr>
              </a:gs>
              <a:gs pos="100000">
                <a:schemeClr val="accent1">
                  <a:tint val="23500"/>
                  <a:satMod val="160000"/>
                </a:schemeClr>
              </a:gs>
            </a:gsLst>
            <a:lin ang="5400000" scaled="0"/>
          </a:gradFill>
          <a:ln w="12700"/>
          <a:effectLst>
            <a:outerShdw blurRad="50800" sx="101000" sy="101000" algn="ctr" rotWithShape="0">
              <a:srgbClr val="000000">
                <a:alpha val="43137"/>
              </a:srgbClr>
            </a:outerShdw>
          </a:effectLst>
          <a:scene3d>
            <a:camera prst="orthographicFront">
              <a:rot lat="0" lon="1079999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6" name="Stern mit 4 Zacken 15"/>
          <p:cNvSpPr>
            <a:spLocks noChangeAspect="1"/>
          </p:cNvSpPr>
          <p:nvPr/>
        </p:nvSpPr>
        <p:spPr>
          <a:xfrm>
            <a:off x="755470" y="2543517"/>
            <a:ext cx="163514" cy="163514"/>
          </a:xfrm>
          <a:prstGeom prst="star4">
            <a:avLst/>
          </a:prstGeom>
          <a:gradFill>
            <a:gsLst>
              <a:gs pos="0">
                <a:schemeClr val="tx2"/>
              </a:gs>
              <a:gs pos="50000">
                <a:schemeClr val="accent1">
                  <a:tint val="44500"/>
                  <a:satMod val="160000"/>
                </a:schemeClr>
              </a:gs>
              <a:gs pos="100000">
                <a:schemeClr val="accent1">
                  <a:tint val="23500"/>
                  <a:satMod val="160000"/>
                </a:schemeClr>
              </a:gs>
            </a:gsLst>
            <a:lin ang="5400000" scaled="0"/>
          </a:gradFill>
          <a:ln w="12700"/>
          <a:effectLst>
            <a:outerShdw blurRad="50800" sx="101000" sy="101000" algn="ctr" rotWithShape="0">
              <a:srgbClr val="000000">
                <a:alpha val="43137"/>
              </a:srgbClr>
            </a:outerShdw>
          </a:effectLst>
          <a:scene3d>
            <a:camera prst="orthographicFront">
              <a:rot lat="0" lon="1079999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7" name="Stern mit 4 Zacken 16"/>
          <p:cNvSpPr>
            <a:spLocks noChangeAspect="1"/>
          </p:cNvSpPr>
          <p:nvPr/>
        </p:nvSpPr>
        <p:spPr>
          <a:xfrm>
            <a:off x="755470" y="3014019"/>
            <a:ext cx="163514" cy="163514"/>
          </a:xfrm>
          <a:prstGeom prst="star4">
            <a:avLst/>
          </a:prstGeom>
          <a:gradFill>
            <a:gsLst>
              <a:gs pos="0">
                <a:schemeClr val="tx2"/>
              </a:gs>
              <a:gs pos="50000">
                <a:schemeClr val="accent1">
                  <a:tint val="44500"/>
                  <a:satMod val="160000"/>
                </a:schemeClr>
              </a:gs>
              <a:gs pos="100000">
                <a:schemeClr val="accent1">
                  <a:tint val="23500"/>
                  <a:satMod val="160000"/>
                </a:schemeClr>
              </a:gs>
            </a:gsLst>
            <a:lin ang="5400000" scaled="0"/>
          </a:gradFill>
          <a:ln w="12700"/>
          <a:effectLst>
            <a:outerShdw blurRad="50800" sx="101000" sy="101000" algn="ctr" rotWithShape="0">
              <a:srgbClr val="000000">
                <a:alpha val="43137"/>
              </a:srgbClr>
            </a:outerShdw>
          </a:effectLst>
          <a:scene3d>
            <a:camera prst="orthographicFront">
              <a:rot lat="0" lon="1079999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8" name="Stern mit 4 Zacken 17"/>
          <p:cNvSpPr>
            <a:spLocks noChangeAspect="1"/>
          </p:cNvSpPr>
          <p:nvPr/>
        </p:nvSpPr>
        <p:spPr>
          <a:xfrm>
            <a:off x="755470" y="3484521"/>
            <a:ext cx="163514" cy="163514"/>
          </a:xfrm>
          <a:prstGeom prst="star4">
            <a:avLst/>
          </a:prstGeom>
          <a:gradFill>
            <a:gsLst>
              <a:gs pos="0">
                <a:schemeClr val="tx2"/>
              </a:gs>
              <a:gs pos="50000">
                <a:schemeClr val="accent1">
                  <a:tint val="44500"/>
                  <a:satMod val="160000"/>
                </a:schemeClr>
              </a:gs>
              <a:gs pos="100000">
                <a:schemeClr val="accent1">
                  <a:tint val="23500"/>
                  <a:satMod val="160000"/>
                </a:schemeClr>
              </a:gs>
            </a:gsLst>
            <a:lin ang="5400000" scaled="0"/>
          </a:gradFill>
          <a:ln w="12700"/>
          <a:effectLst>
            <a:outerShdw blurRad="50800" sx="101000" sy="101000" algn="ctr" rotWithShape="0">
              <a:srgbClr val="000000">
                <a:alpha val="43137"/>
              </a:srgbClr>
            </a:outerShdw>
          </a:effectLst>
          <a:scene3d>
            <a:camera prst="orthographicFront">
              <a:rot lat="0" lon="1079999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9" name="Stern mit 4 Zacken 18"/>
          <p:cNvSpPr>
            <a:spLocks noChangeAspect="1"/>
          </p:cNvSpPr>
          <p:nvPr/>
        </p:nvSpPr>
        <p:spPr>
          <a:xfrm>
            <a:off x="755470" y="3955023"/>
            <a:ext cx="163514" cy="163514"/>
          </a:xfrm>
          <a:prstGeom prst="star4">
            <a:avLst/>
          </a:prstGeom>
          <a:gradFill>
            <a:gsLst>
              <a:gs pos="0">
                <a:schemeClr val="tx2"/>
              </a:gs>
              <a:gs pos="50000">
                <a:schemeClr val="accent1">
                  <a:tint val="44500"/>
                  <a:satMod val="160000"/>
                </a:schemeClr>
              </a:gs>
              <a:gs pos="100000">
                <a:schemeClr val="accent1">
                  <a:tint val="23500"/>
                  <a:satMod val="160000"/>
                </a:schemeClr>
              </a:gs>
            </a:gsLst>
            <a:lin ang="5400000" scaled="0"/>
          </a:gradFill>
          <a:ln w="12700"/>
          <a:effectLst>
            <a:outerShdw blurRad="50800" sx="101000" sy="101000" algn="ctr" rotWithShape="0">
              <a:srgbClr val="000000">
                <a:alpha val="43137"/>
              </a:srgbClr>
            </a:outerShdw>
          </a:effectLst>
          <a:scene3d>
            <a:camera prst="orthographicFront">
              <a:rot lat="0" lon="1079999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0" name="Stern mit 4 Zacken 19"/>
          <p:cNvSpPr>
            <a:spLocks noChangeAspect="1"/>
          </p:cNvSpPr>
          <p:nvPr/>
        </p:nvSpPr>
        <p:spPr>
          <a:xfrm>
            <a:off x="755470" y="4425525"/>
            <a:ext cx="163514" cy="163514"/>
          </a:xfrm>
          <a:prstGeom prst="star4">
            <a:avLst/>
          </a:prstGeom>
          <a:gradFill>
            <a:gsLst>
              <a:gs pos="0">
                <a:schemeClr val="tx2"/>
              </a:gs>
              <a:gs pos="50000">
                <a:schemeClr val="accent1">
                  <a:tint val="44500"/>
                  <a:satMod val="160000"/>
                </a:schemeClr>
              </a:gs>
              <a:gs pos="100000">
                <a:schemeClr val="accent1">
                  <a:tint val="23500"/>
                  <a:satMod val="160000"/>
                </a:schemeClr>
              </a:gs>
            </a:gsLst>
            <a:lin ang="5400000" scaled="0"/>
          </a:gradFill>
          <a:ln w="12700"/>
          <a:effectLst>
            <a:outerShdw blurRad="50800" sx="101000" sy="101000" algn="ctr" rotWithShape="0">
              <a:srgbClr val="000000">
                <a:alpha val="43137"/>
              </a:srgbClr>
            </a:outerShdw>
          </a:effectLst>
          <a:scene3d>
            <a:camera prst="orthographicFront">
              <a:rot lat="0" lon="1079999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1" name="Stern mit 4 Zacken 20"/>
          <p:cNvSpPr>
            <a:spLocks noChangeAspect="1"/>
          </p:cNvSpPr>
          <p:nvPr/>
        </p:nvSpPr>
        <p:spPr>
          <a:xfrm>
            <a:off x="755470" y="4896027"/>
            <a:ext cx="163514" cy="163514"/>
          </a:xfrm>
          <a:prstGeom prst="star4">
            <a:avLst/>
          </a:prstGeom>
          <a:gradFill>
            <a:gsLst>
              <a:gs pos="0">
                <a:schemeClr val="tx2"/>
              </a:gs>
              <a:gs pos="50000">
                <a:schemeClr val="accent1">
                  <a:tint val="44500"/>
                  <a:satMod val="160000"/>
                </a:schemeClr>
              </a:gs>
              <a:gs pos="100000">
                <a:schemeClr val="accent1">
                  <a:tint val="23500"/>
                  <a:satMod val="160000"/>
                </a:schemeClr>
              </a:gs>
            </a:gsLst>
            <a:lin ang="5400000" scaled="0"/>
          </a:gradFill>
          <a:ln w="12700"/>
          <a:effectLst>
            <a:outerShdw blurRad="50800" sx="101000" sy="101000" algn="ctr" rotWithShape="0">
              <a:srgbClr val="000000">
                <a:alpha val="43137"/>
              </a:srgbClr>
            </a:outerShdw>
          </a:effectLst>
          <a:scene3d>
            <a:camera prst="orthographicFront">
              <a:rot lat="0" lon="1079999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3" name="Stern mit 4 Zacken 22"/>
          <p:cNvSpPr>
            <a:spLocks noChangeAspect="1"/>
          </p:cNvSpPr>
          <p:nvPr/>
        </p:nvSpPr>
        <p:spPr>
          <a:xfrm>
            <a:off x="395420" y="1687020"/>
            <a:ext cx="144020" cy="144020"/>
          </a:xfrm>
          <a:prstGeom prst="star4">
            <a:avLst/>
          </a:prstGeom>
          <a:gradFill>
            <a:gsLst>
              <a:gs pos="0">
                <a:schemeClr val="tx2"/>
              </a:gs>
              <a:gs pos="50000">
                <a:schemeClr val="accent1">
                  <a:tint val="44500"/>
                  <a:satMod val="160000"/>
                </a:schemeClr>
              </a:gs>
              <a:gs pos="100000">
                <a:schemeClr val="accent1">
                  <a:tint val="23500"/>
                  <a:satMod val="160000"/>
                </a:schemeClr>
              </a:gs>
            </a:gsLst>
            <a:lin ang="5400000" scaled="0"/>
          </a:gradFill>
          <a:ln w="12700"/>
          <a:effectLst>
            <a:outerShdw blurRad="50800" sx="101000" sy="101000" algn="ctr" rotWithShape="0">
              <a:srgbClr val="000000">
                <a:alpha val="43137"/>
              </a:srgbClr>
            </a:outerShdw>
          </a:effectLst>
          <a:scene3d>
            <a:camera prst="orthographicFront">
              <a:rot lat="0" lon="1079999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25" name="Rectangle 8"/>
          <p:cNvSpPr>
            <a:spLocks/>
          </p:cNvSpPr>
          <p:nvPr/>
        </p:nvSpPr>
        <p:spPr bwMode="auto">
          <a:xfrm>
            <a:off x="500063" y="1632758"/>
            <a:ext cx="8207375" cy="500062"/>
          </a:xfrm>
          <a:prstGeom prst="rect">
            <a:avLst/>
          </a:prstGeom>
          <a:noFill/>
          <a:ln w="9525">
            <a:noFill/>
            <a:miter lim="800000"/>
            <a:headEnd/>
            <a:tailEnd/>
          </a:ln>
        </p:spPr>
        <p:txBody>
          <a:bodyPr anchor="ctr"/>
          <a:lstStyle/>
          <a:p>
            <a:pPr>
              <a:defRPr/>
            </a:pPr>
            <a:r>
              <a:rPr lang="de-DE" sz="2200" b="1" dirty="0" err="1" smtClean="0">
                <a:solidFill>
                  <a:srgbClr val="35617F"/>
                </a:solidFill>
                <a:latin typeface="+mn-lt"/>
                <a:cs typeface="Arial" pitchFamily="34" charset="0"/>
              </a:rPr>
              <a:t>Overview</a:t>
            </a:r>
            <a:endParaRPr lang="de-DE" sz="2200" b="1" i="1" dirty="0">
              <a:solidFill>
                <a:srgbClr val="35617F"/>
              </a:solidFill>
              <a:latin typeface="+mn-lt"/>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50000" decel="5000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3000" fill="hold"/>
                                        <p:tgtEl>
                                          <p:spTgt spid="23"/>
                                        </p:tgtEl>
                                        <p:attrNameLst>
                                          <p:attrName>ppt_x</p:attrName>
                                        </p:attrNameLst>
                                      </p:cBhvr>
                                      <p:tavLst>
                                        <p:tav tm="0">
                                          <p:val>
                                            <p:strVal val="0-#ppt_w/2"/>
                                          </p:val>
                                        </p:tav>
                                        <p:tav tm="100000">
                                          <p:val>
                                            <p:strVal val="#ppt_x"/>
                                          </p:val>
                                        </p:tav>
                                      </p:tavLst>
                                    </p:anim>
                                    <p:anim calcmode="lin" valueType="num">
                                      <p:cBhvr additive="base">
                                        <p:cTn id="8" dur="3000" fill="hold"/>
                                        <p:tgtEl>
                                          <p:spTgt spid="23"/>
                                        </p:tgtEl>
                                        <p:attrNameLst>
                                          <p:attrName>ppt_y</p:attrName>
                                        </p:attrNameLst>
                                      </p:cBhvr>
                                      <p:tavLst>
                                        <p:tav tm="0">
                                          <p:val>
                                            <p:strVal val="0-#ppt_h/2"/>
                                          </p:val>
                                        </p:tav>
                                        <p:tav tm="100000">
                                          <p:val>
                                            <p:strVal val="#ppt_y"/>
                                          </p:val>
                                        </p:tav>
                                      </p:tavLst>
                                    </p:anim>
                                  </p:childTnLst>
                                </p:cTn>
                              </p:par>
                              <p:par>
                                <p:cTn id="9" presetID="8" presetClass="emph" presetSubtype="0" fill="hold" nodeType="withEffect">
                                  <p:stCondLst>
                                    <p:cond delay="0"/>
                                  </p:stCondLst>
                                  <p:childTnLst>
                                    <p:animRot by="21600000">
                                      <p:cBhvr>
                                        <p:cTn id="10" dur="2000" fill="hold"/>
                                        <p:tgtEl>
                                          <p:spTgt spid="23"/>
                                        </p:tgtEl>
                                        <p:attrNameLst>
                                          <p:attrName>r</p:attrName>
                                        </p:attrNameLst>
                                      </p:cBhvr>
                                    </p:animRot>
                                  </p:childTnLst>
                                </p:cTn>
                              </p:par>
                              <p:par>
                                <p:cTn id="11" presetID="3" presetClass="entr" presetSubtype="1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linds(horizontal)">
                                      <p:cBhvr>
                                        <p:cTn id="13" dur="27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9" accel="50000" decel="50000"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1000" fill="hold"/>
                                        <p:tgtEl>
                                          <p:spTgt spid="16"/>
                                        </p:tgtEl>
                                        <p:attrNameLst>
                                          <p:attrName>ppt_x</p:attrName>
                                        </p:attrNameLst>
                                      </p:cBhvr>
                                      <p:tavLst>
                                        <p:tav tm="0">
                                          <p:val>
                                            <p:strVal val="0-#ppt_w/2"/>
                                          </p:val>
                                        </p:tav>
                                        <p:tav tm="100000">
                                          <p:val>
                                            <p:strVal val="#ppt_x"/>
                                          </p:val>
                                        </p:tav>
                                      </p:tavLst>
                                    </p:anim>
                                    <p:anim calcmode="lin" valueType="num">
                                      <p:cBhvr additive="base">
                                        <p:cTn id="19" dur="10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9" accel="50000" decel="50000"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1000" fill="hold"/>
                                        <p:tgtEl>
                                          <p:spTgt spid="17"/>
                                        </p:tgtEl>
                                        <p:attrNameLst>
                                          <p:attrName>ppt_x</p:attrName>
                                        </p:attrNameLst>
                                      </p:cBhvr>
                                      <p:tavLst>
                                        <p:tav tm="0">
                                          <p:val>
                                            <p:strVal val="0-#ppt_w/2"/>
                                          </p:val>
                                        </p:tav>
                                        <p:tav tm="100000">
                                          <p:val>
                                            <p:strVal val="#ppt_x"/>
                                          </p:val>
                                        </p:tav>
                                      </p:tavLst>
                                    </p:anim>
                                    <p:anim calcmode="lin" valueType="num">
                                      <p:cBhvr additive="base">
                                        <p:cTn id="25" dur="10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9" accel="50000" decel="5000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1000" fill="hold"/>
                                        <p:tgtEl>
                                          <p:spTgt spid="18"/>
                                        </p:tgtEl>
                                        <p:attrNameLst>
                                          <p:attrName>ppt_x</p:attrName>
                                        </p:attrNameLst>
                                      </p:cBhvr>
                                      <p:tavLst>
                                        <p:tav tm="0">
                                          <p:val>
                                            <p:strVal val="0-#ppt_w/2"/>
                                          </p:val>
                                        </p:tav>
                                        <p:tav tm="100000">
                                          <p:val>
                                            <p:strVal val="#ppt_x"/>
                                          </p:val>
                                        </p:tav>
                                      </p:tavLst>
                                    </p:anim>
                                    <p:anim calcmode="lin" valueType="num">
                                      <p:cBhvr additive="base">
                                        <p:cTn id="31" dur="10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9" accel="50000" decel="50000"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1000" fill="hold"/>
                                        <p:tgtEl>
                                          <p:spTgt spid="19"/>
                                        </p:tgtEl>
                                        <p:attrNameLst>
                                          <p:attrName>ppt_x</p:attrName>
                                        </p:attrNameLst>
                                      </p:cBhvr>
                                      <p:tavLst>
                                        <p:tav tm="0">
                                          <p:val>
                                            <p:strVal val="0-#ppt_w/2"/>
                                          </p:val>
                                        </p:tav>
                                        <p:tav tm="100000">
                                          <p:val>
                                            <p:strVal val="#ppt_x"/>
                                          </p:val>
                                        </p:tav>
                                      </p:tavLst>
                                    </p:anim>
                                    <p:anim calcmode="lin" valueType="num">
                                      <p:cBhvr additive="base">
                                        <p:cTn id="37" dur="10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9" accel="50000" decel="50000"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1000" fill="hold"/>
                                        <p:tgtEl>
                                          <p:spTgt spid="20"/>
                                        </p:tgtEl>
                                        <p:attrNameLst>
                                          <p:attrName>ppt_x</p:attrName>
                                        </p:attrNameLst>
                                      </p:cBhvr>
                                      <p:tavLst>
                                        <p:tav tm="0">
                                          <p:val>
                                            <p:strVal val="0-#ppt_w/2"/>
                                          </p:val>
                                        </p:tav>
                                        <p:tav tm="100000">
                                          <p:val>
                                            <p:strVal val="#ppt_x"/>
                                          </p:val>
                                        </p:tav>
                                      </p:tavLst>
                                    </p:anim>
                                    <p:anim calcmode="lin" valueType="num">
                                      <p:cBhvr additive="base">
                                        <p:cTn id="43" dur="10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9" accel="50000" decel="50000" fill="hold" nodeType="click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1000" fill="hold"/>
                                        <p:tgtEl>
                                          <p:spTgt spid="21"/>
                                        </p:tgtEl>
                                        <p:attrNameLst>
                                          <p:attrName>ppt_x</p:attrName>
                                        </p:attrNameLst>
                                      </p:cBhvr>
                                      <p:tavLst>
                                        <p:tav tm="0">
                                          <p:val>
                                            <p:strVal val="0-#ppt_w/2"/>
                                          </p:val>
                                        </p:tav>
                                        <p:tav tm="100000">
                                          <p:val>
                                            <p:strVal val="#ppt_x"/>
                                          </p:val>
                                        </p:tav>
                                      </p:tavLst>
                                    </p:anim>
                                    <p:anim calcmode="lin" valueType="num">
                                      <p:cBhvr additive="base">
                                        <p:cTn id="49" dur="10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9" accel="50000" decel="50000" fill="hold" nodeType="click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additive="base">
                                        <p:cTn id="54" dur="1000" fill="hold"/>
                                        <p:tgtEl>
                                          <p:spTgt spid="15"/>
                                        </p:tgtEl>
                                        <p:attrNameLst>
                                          <p:attrName>ppt_x</p:attrName>
                                        </p:attrNameLst>
                                      </p:cBhvr>
                                      <p:tavLst>
                                        <p:tav tm="0">
                                          <p:val>
                                            <p:strVal val="0-#ppt_w/2"/>
                                          </p:val>
                                        </p:tav>
                                        <p:tav tm="100000">
                                          <p:val>
                                            <p:strVal val="#ppt_x"/>
                                          </p:val>
                                        </p:tav>
                                      </p:tavLst>
                                    </p:anim>
                                    <p:anim calcmode="lin" valueType="num">
                                      <p:cBhvr additive="base">
                                        <p:cTn id="55"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Gerade Verbindung 40"/>
          <p:cNvCxnSpPr/>
          <p:nvPr/>
        </p:nvCxnSpPr>
        <p:spPr>
          <a:xfrm rot="10800000" flipV="1">
            <a:off x="2843761" y="4795838"/>
            <a:ext cx="4904829" cy="135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0" name="Textfeld 39"/>
          <p:cNvSpPr txBox="1"/>
          <p:nvPr/>
        </p:nvSpPr>
        <p:spPr>
          <a:xfrm>
            <a:off x="3171825" y="4600575"/>
            <a:ext cx="1214438" cy="33813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txBody>
          <a:bodyPr>
            <a:spAutoFit/>
          </a:bodyPr>
          <a:lstStyle/>
          <a:p>
            <a:pPr algn="ctr">
              <a:defRPr/>
            </a:pPr>
            <a:r>
              <a:rPr lang="de-DE" sz="1600" dirty="0" err="1">
                <a:ln w="11430"/>
                <a:solidFill>
                  <a:schemeClr val="tx2">
                    <a:lumMod val="75000"/>
                  </a:schemeClr>
                </a:solidFill>
                <a:latin typeface="+mn-lt"/>
              </a:rPr>
              <a:t>DSDM</a:t>
            </a:r>
          </a:p>
        </p:txBody>
      </p:sp>
      <p:sp>
        <p:nvSpPr>
          <p:cNvPr id="4098" name="Rectangle 8"/>
          <p:cNvSpPr>
            <a:spLocks/>
          </p:cNvSpPr>
          <p:nvPr/>
        </p:nvSpPr>
        <p:spPr bwMode="auto">
          <a:xfrm>
            <a:off x="500063" y="1214438"/>
            <a:ext cx="8207375" cy="500062"/>
          </a:xfrm>
          <a:prstGeom prst="rect">
            <a:avLst/>
          </a:prstGeom>
          <a:noFill/>
          <a:ln w="9525">
            <a:noFill/>
            <a:miter lim="800000"/>
            <a:headEnd/>
            <a:tailEnd/>
          </a:ln>
        </p:spPr>
        <p:txBody>
          <a:bodyPr anchor="ctr"/>
          <a:lstStyle/>
          <a:p>
            <a:pPr>
              <a:defRPr/>
            </a:pPr>
            <a:r>
              <a:rPr lang="de-DE" sz="2200" b="1" dirty="0" err="1" smtClean="0">
                <a:solidFill>
                  <a:srgbClr val="35617F"/>
                </a:solidFill>
                <a:latin typeface="+mn-lt"/>
                <a:cs typeface="Arial" pitchFamily="34" charset="0"/>
              </a:rPr>
              <a:t>Current</a:t>
            </a:r>
            <a:r>
              <a:rPr lang="de-DE" sz="2200" b="1" dirty="0" smtClean="0">
                <a:solidFill>
                  <a:srgbClr val="35617F"/>
                </a:solidFill>
                <a:latin typeface="+mn-lt"/>
                <a:cs typeface="Arial" pitchFamily="34" charset="0"/>
              </a:rPr>
              <a:t> Situation </a:t>
            </a:r>
            <a:r>
              <a:rPr lang="de-DE" sz="2200" b="1" dirty="0">
                <a:solidFill>
                  <a:srgbClr val="35617F"/>
                </a:solidFill>
                <a:latin typeface="+mn-lt"/>
                <a:cs typeface="Arial" pitchFamily="34" charset="0"/>
              </a:rPr>
              <a:t>– Different </a:t>
            </a:r>
            <a:r>
              <a:rPr lang="de-DE" sz="2200" b="1" dirty="0" err="1">
                <a:solidFill>
                  <a:srgbClr val="35617F"/>
                </a:solidFill>
                <a:latin typeface="+mn-lt"/>
                <a:cs typeface="Arial" pitchFamily="34" charset="0"/>
              </a:rPr>
              <a:t>Archiving</a:t>
            </a:r>
            <a:r>
              <a:rPr lang="de-DE" sz="2200" b="1" dirty="0">
                <a:solidFill>
                  <a:srgbClr val="35617F"/>
                </a:solidFill>
                <a:latin typeface="+mn-lt"/>
                <a:cs typeface="Arial" pitchFamily="34" charset="0"/>
              </a:rPr>
              <a:t> Tools</a:t>
            </a:r>
            <a:endParaRPr lang="de-DE" sz="2200" b="1" i="1" dirty="0">
              <a:solidFill>
                <a:srgbClr val="35617F"/>
              </a:solidFill>
              <a:latin typeface="+mn-lt"/>
              <a:cs typeface="Arial" pitchFamily="34" charset="0"/>
            </a:endParaRPr>
          </a:p>
        </p:txBody>
      </p:sp>
      <p:sp>
        <p:nvSpPr>
          <p:cNvPr id="105" name="Textfeld 104"/>
          <p:cNvSpPr txBox="1"/>
          <p:nvPr/>
        </p:nvSpPr>
        <p:spPr>
          <a:xfrm>
            <a:off x="2137400" y="2090738"/>
            <a:ext cx="1714500" cy="276225"/>
          </a:xfrm>
          <a:prstGeom prst="rect">
            <a:avLst/>
          </a:prstGeom>
          <a:noFill/>
        </p:spPr>
        <p:txBody>
          <a:bodyPr lIns="72000" rIns="72000">
            <a:spAutoFit/>
          </a:bodyPr>
          <a:lstStyle/>
          <a:p>
            <a:pPr>
              <a:defRPr/>
            </a:pPr>
            <a:r>
              <a:rPr lang="en-US" sz="1200" dirty="0">
                <a:latin typeface="+mn-lt"/>
              </a:rPr>
              <a:t>Online Publication</a:t>
            </a:r>
            <a:endParaRPr lang="de-DE" sz="1200" dirty="0">
              <a:latin typeface="+mn-lt"/>
            </a:endParaRPr>
          </a:p>
        </p:txBody>
      </p:sp>
      <p:sp>
        <p:nvSpPr>
          <p:cNvPr id="107" name="Textfeld 106"/>
          <p:cNvSpPr txBox="1"/>
          <p:nvPr/>
        </p:nvSpPr>
        <p:spPr>
          <a:xfrm>
            <a:off x="428625" y="6000750"/>
            <a:ext cx="3571875" cy="646331"/>
          </a:xfrm>
          <a:prstGeom prst="rect">
            <a:avLst/>
          </a:prstGeom>
          <a:noFill/>
        </p:spPr>
        <p:txBody>
          <a:bodyPr lIns="72000" rIns="72000">
            <a:spAutoFit/>
          </a:bodyPr>
          <a:lstStyle/>
          <a:p>
            <a:pPr>
              <a:defRPr/>
            </a:pPr>
            <a:r>
              <a:rPr lang="en-US" sz="1200" dirty="0" err="1" smtClean="0">
                <a:latin typeface="+mn-lt"/>
              </a:rPr>
              <a:t>DBKEdit</a:t>
            </a:r>
            <a:r>
              <a:rPr lang="en-US" sz="1200" dirty="0" smtClean="0">
                <a:latin typeface="+mn-lt"/>
              </a:rPr>
              <a:t>	Data Catalogue Edit-Tool</a:t>
            </a:r>
            <a:endParaRPr lang="de-DE" sz="1200" dirty="0" smtClean="0">
              <a:latin typeface="+mn-lt"/>
            </a:endParaRPr>
          </a:p>
          <a:p>
            <a:pPr>
              <a:defRPr/>
            </a:pPr>
            <a:r>
              <a:rPr lang="en-US" sz="1200" dirty="0" smtClean="0">
                <a:latin typeface="+mn-lt"/>
              </a:rPr>
              <a:t>DBK</a:t>
            </a:r>
            <a:r>
              <a:rPr lang="en-US" sz="1200" dirty="0">
                <a:latin typeface="+mn-lt"/>
              </a:rPr>
              <a:t>	Data Catalogue</a:t>
            </a:r>
          </a:p>
          <a:p>
            <a:pPr>
              <a:defRPr/>
            </a:pPr>
            <a:r>
              <a:rPr lang="en-US" sz="1200" dirty="0">
                <a:latin typeface="+mn-lt"/>
              </a:rPr>
              <a:t>ZACAT	Online Study </a:t>
            </a:r>
            <a:r>
              <a:rPr lang="en-US" sz="1200" dirty="0" smtClean="0">
                <a:latin typeface="+mn-lt"/>
              </a:rPr>
              <a:t>Catalogue</a:t>
            </a:r>
            <a:endParaRPr lang="en-US" sz="1200" dirty="0">
              <a:latin typeface="+mn-lt"/>
            </a:endParaRPr>
          </a:p>
        </p:txBody>
      </p:sp>
      <p:sp>
        <p:nvSpPr>
          <p:cNvPr id="108" name="Textfeld 107"/>
          <p:cNvSpPr txBox="1"/>
          <p:nvPr/>
        </p:nvSpPr>
        <p:spPr>
          <a:xfrm>
            <a:off x="4143375" y="5997575"/>
            <a:ext cx="3571875" cy="646331"/>
          </a:xfrm>
          <a:prstGeom prst="rect">
            <a:avLst/>
          </a:prstGeom>
          <a:noFill/>
        </p:spPr>
        <p:txBody>
          <a:bodyPr lIns="72000" rIns="72000">
            <a:spAutoFit/>
          </a:bodyPr>
          <a:lstStyle/>
          <a:p>
            <a:pPr>
              <a:defRPr/>
            </a:pPr>
            <a:r>
              <a:rPr lang="en-US" sz="1200" dirty="0" err="1" smtClean="0">
                <a:latin typeface="+mn-lt"/>
              </a:rPr>
              <a:t>da|ra</a:t>
            </a:r>
            <a:r>
              <a:rPr lang="en-US" sz="1200" dirty="0" smtClean="0">
                <a:latin typeface="+mn-lt"/>
              </a:rPr>
              <a:t>	Registration Agency</a:t>
            </a:r>
            <a:endParaRPr lang="de-DE" sz="1200" dirty="0" smtClean="0">
              <a:latin typeface="+mn-lt"/>
            </a:endParaRPr>
          </a:p>
          <a:p>
            <a:pPr>
              <a:defRPr/>
            </a:pPr>
            <a:r>
              <a:rPr lang="en-US" sz="1200" dirty="0" smtClean="0">
                <a:latin typeface="+mn-lt"/>
              </a:rPr>
              <a:t>CBE	</a:t>
            </a:r>
            <a:r>
              <a:rPr lang="en-US" sz="1200" dirty="0" err="1" smtClean="0">
                <a:latin typeface="+mn-lt"/>
              </a:rPr>
              <a:t>CodebookExplorer</a:t>
            </a:r>
            <a:endParaRPr lang="en-US" sz="1200" dirty="0" smtClean="0">
              <a:latin typeface="+mn-lt"/>
            </a:endParaRPr>
          </a:p>
          <a:p>
            <a:pPr>
              <a:defRPr/>
            </a:pPr>
            <a:r>
              <a:rPr lang="en-US" sz="1200" dirty="0" smtClean="0">
                <a:latin typeface="+mn-lt"/>
              </a:rPr>
              <a:t>DSDM</a:t>
            </a:r>
            <a:r>
              <a:rPr lang="en-US" sz="1200" dirty="0">
                <a:latin typeface="+mn-lt"/>
              </a:rPr>
              <a:t>	Dataset Documentation </a:t>
            </a:r>
            <a:r>
              <a:rPr lang="en-US" sz="1200" dirty="0" smtClean="0">
                <a:latin typeface="+mn-lt"/>
              </a:rPr>
              <a:t>Manager</a:t>
            </a:r>
            <a:endParaRPr lang="en-US" sz="1200" dirty="0">
              <a:latin typeface="+mn-lt"/>
            </a:endParaRPr>
          </a:p>
        </p:txBody>
      </p:sp>
      <p:cxnSp>
        <p:nvCxnSpPr>
          <p:cNvPr id="31" name="Gerade Verbindung 30"/>
          <p:cNvCxnSpPr/>
          <p:nvPr/>
        </p:nvCxnSpPr>
        <p:spPr>
          <a:xfrm rot="5400000" flipH="1" flipV="1">
            <a:off x="1067881" y="4434682"/>
            <a:ext cx="1474787"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p:nvCxnSpPr>
        <p:spPr>
          <a:xfrm>
            <a:off x="755470" y="3695700"/>
            <a:ext cx="1872260"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3" name="Gerade Verbindung mit Pfeil 32"/>
          <p:cNvCxnSpPr/>
          <p:nvPr/>
        </p:nvCxnSpPr>
        <p:spPr>
          <a:xfrm rot="5400000" flipH="1" flipV="1">
            <a:off x="2334836" y="3402806"/>
            <a:ext cx="584200" cy="1588"/>
          </a:xfrm>
          <a:prstGeom prst="straightConnector1">
            <a:avLst/>
          </a:prstGeom>
          <a:ln w="127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Gerade Verbindung mit Pfeil 33"/>
          <p:cNvCxnSpPr/>
          <p:nvPr/>
        </p:nvCxnSpPr>
        <p:spPr>
          <a:xfrm rot="5400000" flipH="1" flipV="1">
            <a:off x="463370" y="3402013"/>
            <a:ext cx="582613" cy="1587"/>
          </a:xfrm>
          <a:prstGeom prst="straightConnector1">
            <a:avLst/>
          </a:prstGeom>
          <a:ln w="127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p:nvCxnSpPr>
        <p:spPr>
          <a:xfrm rot="10800000">
            <a:off x="2239963" y="5367338"/>
            <a:ext cx="5505450"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6" name="Gerade Verbindung mit Pfeil 35"/>
          <p:cNvCxnSpPr/>
          <p:nvPr/>
        </p:nvCxnSpPr>
        <p:spPr>
          <a:xfrm rot="5400000" flipH="1" flipV="1">
            <a:off x="6611938" y="4235450"/>
            <a:ext cx="2271712" cy="1588"/>
          </a:xfrm>
          <a:prstGeom prst="straightConnector1">
            <a:avLst/>
          </a:prstGeom>
          <a:ln w="127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37" name="Abgerundetes Rechteck 36"/>
          <p:cNvSpPr/>
          <p:nvPr/>
        </p:nvSpPr>
        <p:spPr>
          <a:xfrm>
            <a:off x="1276016" y="2571744"/>
            <a:ext cx="972000" cy="500066"/>
          </a:xfrm>
          <a:prstGeom prst="round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0" scaled="1"/>
            <a:tileRect/>
          </a:gradFill>
          <a:ln w="12700">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anchor="ctr">
            <a:scene3d>
              <a:camera prst="orthographicFront"/>
              <a:lightRig rig="glow" dir="tl">
                <a:rot lat="0" lon="0" rev="5400000"/>
              </a:lightRig>
            </a:scene3d>
            <a:sp3d contourW="6350">
              <a:bevelT w="25400" h="25400"/>
              <a:contourClr>
                <a:schemeClr val="tx1">
                  <a:lumMod val="65000"/>
                  <a:lumOff val="35000"/>
                </a:schemeClr>
              </a:contourClr>
            </a:sp3d>
          </a:bodyPr>
          <a:lstStyle/>
          <a:p>
            <a:pPr algn="ctr">
              <a:defRPr/>
            </a:pPr>
            <a:r>
              <a:rPr lang="de-DE" sz="1400" dirty="0">
                <a:ln w="11430"/>
                <a:solidFill>
                  <a:schemeClr val="tx2">
                    <a:lumMod val="75000"/>
                  </a:schemeClr>
                </a:solidFill>
              </a:rPr>
              <a:t>DBK</a:t>
            </a:r>
          </a:p>
        </p:txBody>
      </p:sp>
      <p:sp>
        <p:nvSpPr>
          <p:cNvPr id="38" name="Abgerundetes Rechteck 37"/>
          <p:cNvSpPr/>
          <p:nvPr/>
        </p:nvSpPr>
        <p:spPr>
          <a:xfrm>
            <a:off x="2339690" y="2571744"/>
            <a:ext cx="972000" cy="500066"/>
          </a:xfrm>
          <a:prstGeom prst="round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0" scaled="1"/>
            <a:tileRect/>
          </a:gradFill>
          <a:ln w="12700">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anchor="ctr">
            <a:scene3d>
              <a:camera prst="orthographicFront"/>
              <a:lightRig rig="glow" dir="tl">
                <a:rot lat="0" lon="0" rev="5400000"/>
              </a:lightRig>
            </a:scene3d>
            <a:sp3d contourW="6350">
              <a:bevelT w="25400" h="25400"/>
              <a:contourClr>
                <a:schemeClr val="tx1">
                  <a:lumMod val="65000"/>
                  <a:lumOff val="35000"/>
                </a:schemeClr>
              </a:contourClr>
            </a:sp3d>
          </a:bodyPr>
          <a:lstStyle/>
          <a:p>
            <a:pPr algn="ctr">
              <a:defRPr/>
            </a:pPr>
            <a:r>
              <a:rPr lang="de-DE" sz="1400" dirty="0">
                <a:ln w="11430"/>
                <a:solidFill>
                  <a:schemeClr val="tx2">
                    <a:lumMod val="75000"/>
                  </a:schemeClr>
                </a:solidFill>
              </a:rPr>
              <a:t>ZACAT</a:t>
            </a:r>
          </a:p>
        </p:txBody>
      </p:sp>
      <p:sp>
        <p:nvSpPr>
          <p:cNvPr id="39" name="Abgerundetes Rechteck 38"/>
          <p:cNvSpPr/>
          <p:nvPr/>
        </p:nvSpPr>
        <p:spPr>
          <a:xfrm>
            <a:off x="6912460" y="2571744"/>
            <a:ext cx="972000" cy="500066"/>
          </a:xfrm>
          <a:prstGeom prst="round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0" scaled="1"/>
            <a:tileRect/>
          </a:gradFill>
          <a:ln w="12700">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anchor="ctr">
            <a:scene3d>
              <a:camera prst="orthographicFront"/>
              <a:lightRig rig="glow" dir="tl">
                <a:rot lat="0" lon="0" rev="5400000"/>
              </a:lightRig>
            </a:scene3d>
            <a:sp3d contourW="6350">
              <a:bevelT w="25400" h="25400"/>
              <a:contourClr>
                <a:schemeClr val="tx1">
                  <a:lumMod val="65000"/>
                  <a:lumOff val="35000"/>
                </a:schemeClr>
              </a:contourClr>
            </a:sp3d>
          </a:bodyPr>
          <a:lstStyle/>
          <a:p>
            <a:pPr algn="ctr">
              <a:defRPr/>
            </a:pPr>
            <a:r>
              <a:rPr lang="de-DE" sz="1400" dirty="0">
                <a:ln w="11430"/>
                <a:solidFill>
                  <a:schemeClr val="tx2">
                    <a:lumMod val="75000"/>
                  </a:schemeClr>
                </a:solidFill>
              </a:rPr>
              <a:t>CBE</a:t>
            </a:r>
          </a:p>
        </p:txBody>
      </p:sp>
      <p:cxnSp>
        <p:nvCxnSpPr>
          <p:cNvPr id="42" name="Gerade Verbindung mit Pfeil 41"/>
          <p:cNvCxnSpPr/>
          <p:nvPr/>
        </p:nvCxnSpPr>
        <p:spPr>
          <a:xfrm rot="5400000" flipH="1" flipV="1">
            <a:off x="2003179" y="3953669"/>
            <a:ext cx="1682750" cy="1587"/>
          </a:xfrm>
          <a:prstGeom prst="straightConnector1">
            <a:avLst/>
          </a:prstGeom>
          <a:ln w="127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 name="Form 42"/>
          <p:cNvCxnSpPr/>
          <p:nvPr/>
        </p:nvCxnSpPr>
        <p:spPr>
          <a:xfrm rot="10800000" flipV="1">
            <a:off x="3131801" y="3071812"/>
            <a:ext cx="4254839" cy="1221307"/>
          </a:xfrm>
          <a:prstGeom prst="bentConnector3">
            <a:avLst>
              <a:gd name="adj1" fmla="val 78"/>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4" name="Gerade Verbindung mit Pfeil 43"/>
          <p:cNvCxnSpPr/>
          <p:nvPr/>
        </p:nvCxnSpPr>
        <p:spPr>
          <a:xfrm rot="5400000" flipH="1" flipV="1">
            <a:off x="2543632" y="3691732"/>
            <a:ext cx="1177925" cy="1588"/>
          </a:xfrm>
          <a:prstGeom prst="straightConnector1">
            <a:avLst/>
          </a:prstGeom>
          <a:ln w="127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54" name="Abgerundetes Rechteck 53"/>
          <p:cNvSpPr/>
          <p:nvPr/>
        </p:nvSpPr>
        <p:spPr>
          <a:xfrm>
            <a:off x="215530" y="2564880"/>
            <a:ext cx="972000" cy="500066"/>
          </a:xfrm>
          <a:prstGeom prst="round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0" scaled="1"/>
            <a:tileRect/>
          </a:gradFill>
          <a:ln w="12700">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anchor="ctr">
            <a:scene3d>
              <a:camera prst="orthographicFront"/>
              <a:lightRig rig="glow" dir="tl">
                <a:rot lat="0" lon="0" rev="5400000"/>
              </a:lightRig>
            </a:scene3d>
            <a:sp3d contourW="6350">
              <a:bevelT w="25400" h="25400"/>
              <a:contourClr>
                <a:schemeClr val="tx1">
                  <a:lumMod val="65000"/>
                  <a:lumOff val="35000"/>
                </a:schemeClr>
              </a:contourClr>
            </a:sp3d>
          </a:bodyPr>
          <a:lstStyle/>
          <a:p>
            <a:pPr algn="ctr">
              <a:defRPr/>
            </a:pPr>
            <a:r>
              <a:rPr lang="de-DE" sz="1400" dirty="0" err="1" smtClean="0">
                <a:ln w="11430"/>
                <a:solidFill>
                  <a:schemeClr val="tx2">
                    <a:lumMod val="75000"/>
                  </a:schemeClr>
                </a:solidFill>
              </a:rPr>
              <a:t>da|ra</a:t>
            </a:r>
            <a:endParaRPr lang="de-DE" sz="1400" dirty="0" smtClean="0">
              <a:ln w="11430"/>
              <a:solidFill>
                <a:schemeClr val="tx2">
                  <a:lumMod val="75000"/>
                </a:schemeClr>
              </a:solidFill>
            </a:endParaRPr>
          </a:p>
        </p:txBody>
      </p:sp>
      <p:cxnSp>
        <p:nvCxnSpPr>
          <p:cNvPr id="66" name="Gerade Verbindung mit Pfeil 65"/>
          <p:cNvCxnSpPr/>
          <p:nvPr/>
        </p:nvCxnSpPr>
        <p:spPr>
          <a:xfrm rot="5400000" flipH="1" flipV="1">
            <a:off x="1514945" y="3396365"/>
            <a:ext cx="582613" cy="1587"/>
          </a:xfrm>
          <a:prstGeom prst="straightConnector1">
            <a:avLst/>
          </a:prstGeom>
          <a:ln w="127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30" name="Textfeld 29"/>
          <p:cNvSpPr txBox="1"/>
          <p:nvPr/>
        </p:nvSpPr>
        <p:spPr>
          <a:xfrm>
            <a:off x="1197262" y="5172075"/>
            <a:ext cx="1214438" cy="33813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txBody>
          <a:bodyPr>
            <a:spAutoFit/>
          </a:bodyPr>
          <a:lstStyle/>
          <a:p>
            <a:pPr algn="ctr">
              <a:defRPr/>
            </a:pPr>
            <a:r>
              <a:rPr lang="de-DE" sz="1600" dirty="0" err="1">
                <a:ln w="11430"/>
                <a:solidFill>
                  <a:schemeClr val="tx2">
                    <a:lumMod val="75000"/>
                  </a:schemeClr>
                </a:solidFill>
                <a:latin typeface="+mn-lt"/>
              </a:rPr>
              <a:t>DBKEdit</a:t>
            </a:r>
            <a:endParaRPr lang="de-DE" sz="1600" dirty="0">
              <a:ln w="11430"/>
              <a:solidFill>
                <a:schemeClr val="tx2">
                  <a:lumMod val="75000"/>
                </a:schemeClr>
              </a:solidFill>
              <a:latin typeface="+mn-lt"/>
            </a:endParaRPr>
          </a:p>
        </p:txBody>
      </p:sp>
      <p:sp>
        <p:nvSpPr>
          <p:cNvPr id="63" name="Abgerundetes Rechteck 62"/>
          <p:cNvSpPr/>
          <p:nvPr/>
        </p:nvSpPr>
        <p:spPr>
          <a:xfrm>
            <a:off x="5832310" y="2571744"/>
            <a:ext cx="972000" cy="500066"/>
          </a:xfrm>
          <a:prstGeom prst="round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0" scaled="1"/>
            <a:tileRect/>
          </a:gradFill>
          <a:ln w="12700">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anchor="ctr">
            <a:scene3d>
              <a:camera prst="orthographicFront"/>
              <a:lightRig rig="glow" dir="tl">
                <a:rot lat="0" lon="0" rev="5400000"/>
              </a:lightRig>
            </a:scene3d>
            <a:sp3d contourW="6350">
              <a:bevelT w="25400" h="25400"/>
              <a:contourClr>
                <a:schemeClr val="tx1">
                  <a:lumMod val="65000"/>
                  <a:lumOff val="35000"/>
                </a:schemeClr>
              </a:contourClr>
            </a:sp3d>
          </a:bodyPr>
          <a:lstStyle/>
          <a:p>
            <a:pPr algn="ctr">
              <a:defRPr/>
            </a:pPr>
            <a:r>
              <a:rPr lang="de-DE" sz="1400" dirty="0">
                <a:ln w="11430"/>
                <a:solidFill>
                  <a:schemeClr val="tx2">
                    <a:lumMod val="75000"/>
                  </a:schemeClr>
                </a:solidFill>
              </a:rPr>
              <a:t>Report</a:t>
            </a:r>
          </a:p>
        </p:txBody>
      </p:sp>
      <p:cxnSp>
        <p:nvCxnSpPr>
          <p:cNvPr id="64" name="Gerade Verbindung mit Pfeil 63"/>
          <p:cNvCxnSpPr/>
          <p:nvPr/>
        </p:nvCxnSpPr>
        <p:spPr>
          <a:xfrm rot="5400000" flipH="1" flipV="1">
            <a:off x="6098627" y="3300413"/>
            <a:ext cx="401637" cy="1588"/>
          </a:xfrm>
          <a:prstGeom prst="straightConnector1">
            <a:avLst/>
          </a:prstGeom>
          <a:ln w="127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5" name="Form 64"/>
          <p:cNvCxnSpPr/>
          <p:nvPr/>
        </p:nvCxnSpPr>
        <p:spPr>
          <a:xfrm rot="5400000">
            <a:off x="6608763" y="3206750"/>
            <a:ext cx="598487" cy="328613"/>
          </a:xfrm>
          <a:prstGeom prst="bentConnector2">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7" name="Textfeld 66"/>
          <p:cNvSpPr txBox="1"/>
          <p:nvPr/>
        </p:nvSpPr>
        <p:spPr>
          <a:xfrm>
            <a:off x="5561870" y="3500438"/>
            <a:ext cx="1314450" cy="33813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txBody>
          <a:bodyPr>
            <a:spAutoFit/>
          </a:bodyPr>
          <a:lstStyle/>
          <a:p>
            <a:pPr algn="ctr">
              <a:defRPr/>
            </a:pPr>
            <a:r>
              <a:rPr lang="de-DE" sz="1600" dirty="0" err="1">
                <a:ln w="11430"/>
                <a:solidFill>
                  <a:schemeClr val="tx2">
                    <a:lumMod val="75000"/>
                  </a:schemeClr>
                </a:solidFill>
                <a:latin typeface="+mn-lt"/>
              </a:rPr>
              <a:t>Report-Tool</a:t>
            </a:r>
          </a:p>
        </p:txBody>
      </p:sp>
      <p:sp>
        <p:nvSpPr>
          <p:cNvPr id="68" name="Ellipse 67"/>
          <p:cNvSpPr/>
          <p:nvPr/>
        </p:nvSpPr>
        <p:spPr>
          <a:xfrm>
            <a:off x="8047038" y="3967163"/>
            <a:ext cx="973137" cy="642937"/>
          </a:xfrm>
          <a:prstGeom prst="ellipse">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0" scaled="1"/>
            <a:tileRect/>
          </a:gradFill>
          <a:ln w="12700">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anchor="ctr">
            <a:scene3d>
              <a:camera prst="orthographicFront"/>
              <a:lightRig rig="glow" dir="tl">
                <a:rot lat="0" lon="0" rev="5400000"/>
              </a:lightRig>
            </a:scene3d>
            <a:sp3d contourW="6350">
              <a:bevelT w="25400" h="25400"/>
              <a:contourClr>
                <a:schemeClr val="tx1">
                  <a:lumMod val="65000"/>
                  <a:lumOff val="35000"/>
                </a:schemeClr>
              </a:contourClr>
            </a:sp3d>
          </a:bodyPr>
          <a:lstStyle/>
          <a:p>
            <a:pPr algn="ctr">
              <a:defRPr/>
            </a:pPr>
            <a:endParaRPr lang="de-DE" sz="1400" dirty="0">
              <a:ln w="11430"/>
              <a:solidFill>
                <a:schemeClr val="tx2">
                  <a:lumMod val="75000"/>
                </a:schemeClr>
              </a:solidFill>
            </a:endParaRPr>
          </a:p>
        </p:txBody>
      </p:sp>
      <p:sp>
        <p:nvSpPr>
          <p:cNvPr id="69" name="Textfeld 68"/>
          <p:cNvSpPr txBox="1"/>
          <p:nvPr/>
        </p:nvSpPr>
        <p:spPr>
          <a:xfrm>
            <a:off x="7905750" y="4025900"/>
            <a:ext cx="1300163" cy="492125"/>
          </a:xfrm>
          <a:prstGeom prst="rect">
            <a:avLst/>
          </a:prstGeom>
          <a:noFill/>
        </p:spPr>
        <p:txBody>
          <a:bodyPr lIns="72000" rIns="72000">
            <a:spAutoFit/>
          </a:bodyPr>
          <a:lstStyle/>
          <a:p>
            <a:pPr algn="ctr">
              <a:defRPr/>
            </a:pPr>
            <a:r>
              <a:rPr lang="en-US" sz="1300" dirty="0" err="1">
                <a:latin typeface="+mn-lt"/>
              </a:rPr>
              <a:t>Longterm</a:t>
            </a:r>
            <a:r>
              <a:rPr lang="en-US" sz="1300" dirty="0">
                <a:latin typeface="+mn-lt"/>
              </a:rPr>
              <a:t>-preservation</a:t>
            </a:r>
            <a:endParaRPr lang="de-DE" sz="1300" dirty="0">
              <a:latin typeface="+mn-lt"/>
            </a:endParaRPr>
          </a:p>
        </p:txBody>
      </p:sp>
      <p:cxnSp>
        <p:nvCxnSpPr>
          <p:cNvPr id="70" name="Gerade Verbindung mit Pfeil 69"/>
          <p:cNvCxnSpPr/>
          <p:nvPr/>
        </p:nvCxnSpPr>
        <p:spPr>
          <a:xfrm>
            <a:off x="7742238" y="4279900"/>
            <a:ext cx="249237" cy="1588"/>
          </a:xfrm>
          <a:prstGeom prst="straightConnector1">
            <a:avLst/>
          </a:prstGeom>
          <a:ln w="127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71" name="Abgerundetes Rechteck 70"/>
          <p:cNvSpPr/>
          <p:nvPr/>
        </p:nvSpPr>
        <p:spPr>
          <a:xfrm>
            <a:off x="3387158" y="2571744"/>
            <a:ext cx="972000" cy="500066"/>
          </a:xfrm>
          <a:prstGeom prst="round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0" scaled="1"/>
            <a:tileRect/>
          </a:gradFill>
          <a:ln w="12700">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anchor="ctr">
            <a:scene3d>
              <a:camera prst="orthographicFront"/>
              <a:lightRig rig="glow" dir="tl">
                <a:rot lat="0" lon="0" rev="5400000"/>
              </a:lightRig>
            </a:scene3d>
            <a:sp3d contourW="6350">
              <a:bevelT w="25400" h="25400"/>
              <a:contourClr>
                <a:schemeClr val="tx1">
                  <a:lumMod val="65000"/>
                  <a:lumOff val="35000"/>
                </a:schemeClr>
              </a:contourClr>
            </a:sp3d>
          </a:bodyPr>
          <a:lstStyle/>
          <a:p>
            <a:pPr algn="ctr">
              <a:defRPr/>
            </a:pPr>
            <a:r>
              <a:rPr lang="de-DE" sz="1400" dirty="0">
                <a:ln w="11430"/>
                <a:solidFill>
                  <a:schemeClr val="tx2">
                    <a:lumMod val="75000"/>
                  </a:schemeClr>
                </a:solidFill>
              </a:rPr>
              <a:t>Variable </a:t>
            </a:r>
            <a:r>
              <a:rPr lang="de-DE" sz="1400" dirty="0" err="1">
                <a:ln w="11430"/>
                <a:solidFill>
                  <a:schemeClr val="tx2">
                    <a:lumMod val="75000"/>
                  </a:schemeClr>
                </a:solidFill>
              </a:rPr>
              <a:t>Overview</a:t>
            </a:r>
            <a:endParaRPr lang="de-DE" sz="1400" dirty="0">
              <a:ln w="11430"/>
              <a:solidFill>
                <a:schemeClr val="tx2">
                  <a:lumMod val="75000"/>
                </a:schemeClr>
              </a:solidFill>
            </a:endParaRPr>
          </a:p>
        </p:txBody>
      </p:sp>
      <p:cxnSp>
        <p:nvCxnSpPr>
          <p:cNvPr id="73" name="Gerade Verbindung mit Pfeil 72"/>
          <p:cNvCxnSpPr/>
          <p:nvPr/>
        </p:nvCxnSpPr>
        <p:spPr>
          <a:xfrm rot="5400000" flipH="1" flipV="1">
            <a:off x="3334153" y="3693838"/>
            <a:ext cx="1177925" cy="1588"/>
          </a:xfrm>
          <a:prstGeom prst="straightConnector1">
            <a:avLst/>
          </a:prstGeom>
          <a:ln w="127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45" name="Textfeld 44"/>
          <p:cNvSpPr txBox="1"/>
          <p:nvPr/>
        </p:nvSpPr>
        <p:spPr>
          <a:xfrm>
            <a:off x="5887645" y="2090738"/>
            <a:ext cx="2428875" cy="276225"/>
          </a:xfrm>
          <a:prstGeom prst="rect">
            <a:avLst/>
          </a:prstGeom>
          <a:noFill/>
        </p:spPr>
        <p:txBody>
          <a:bodyPr lIns="72000" rIns="72000">
            <a:spAutoFit/>
          </a:bodyPr>
          <a:lstStyle/>
          <a:p>
            <a:pPr>
              <a:defRPr/>
            </a:pPr>
            <a:r>
              <a:rPr lang="en-US" sz="1200" dirty="0" smtClean="0">
                <a:latin typeface="+mn-lt"/>
              </a:rPr>
              <a:t>Offline- and Online Publication</a:t>
            </a:r>
            <a:endParaRPr lang="de-DE" sz="1200" dirty="0">
              <a:latin typeface="+mn-lt"/>
            </a:endParaRPr>
          </a:p>
        </p:txBody>
      </p:sp>
      <p:sp>
        <p:nvSpPr>
          <p:cNvPr id="46" name="Stern mit 4 Zacken 45"/>
          <p:cNvSpPr>
            <a:spLocks noChangeAspect="1"/>
          </p:cNvSpPr>
          <p:nvPr/>
        </p:nvSpPr>
        <p:spPr>
          <a:xfrm>
            <a:off x="395420" y="1268700"/>
            <a:ext cx="144020" cy="144020"/>
          </a:xfrm>
          <a:prstGeom prst="star4">
            <a:avLst/>
          </a:prstGeom>
          <a:gradFill>
            <a:gsLst>
              <a:gs pos="0">
                <a:schemeClr val="tx2"/>
              </a:gs>
              <a:gs pos="50000">
                <a:schemeClr val="accent1">
                  <a:tint val="44500"/>
                  <a:satMod val="160000"/>
                </a:schemeClr>
              </a:gs>
              <a:gs pos="100000">
                <a:schemeClr val="accent1">
                  <a:tint val="23500"/>
                  <a:satMod val="160000"/>
                </a:schemeClr>
              </a:gs>
            </a:gsLst>
            <a:lin ang="5400000" scaled="0"/>
          </a:gradFill>
          <a:ln w="12700"/>
          <a:effectLst>
            <a:outerShdw blurRad="50800" sx="101000" sy="101000" algn="ctr" rotWithShape="0">
              <a:srgbClr val="000000">
                <a:alpha val="43137"/>
              </a:srgbClr>
            </a:outerShdw>
          </a:effectLst>
          <a:scene3d>
            <a:camera prst="orthographicFront">
              <a:rot lat="0" lon="1079999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50000" decel="50000"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3000" fill="hold"/>
                                        <p:tgtEl>
                                          <p:spTgt spid="46"/>
                                        </p:tgtEl>
                                        <p:attrNameLst>
                                          <p:attrName>ppt_x</p:attrName>
                                        </p:attrNameLst>
                                      </p:cBhvr>
                                      <p:tavLst>
                                        <p:tav tm="0">
                                          <p:val>
                                            <p:strVal val="0-#ppt_w/2"/>
                                          </p:val>
                                        </p:tav>
                                        <p:tav tm="100000">
                                          <p:val>
                                            <p:strVal val="#ppt_x"/>
                                          </p:val>
                                        </p:tav>
                                      </p:tavLst>
                                    </p:anim>
                                    <p:anim calcmode="lin" valueType="num">
                                      <p:cBhvr additive="base">
                                        <p:cTn id="8" dur="3000" fill="hold"/>
                                        <p:tgtEl>
                                          <p:spTgt spid="46"/>
                                        </p:tgtEl>
                                        <p:attrNameLst>
                                          <p:attrName>ppt_y</p:attrName>
                                        </p:attrNameLst>
                                      </p:cBhvr>
                                      <p:tavLst>
                                        <p:tav tm="0">
                                          <p:val>
                                            <p:strVal val="0-#ppt_h/2"/>
                                          </p:val>
                                        </p:tav>
                                        <p:tav tm="100000">
                                          <p:val>
                                            <p:strVal val="#ppt_y"/>
                                          </p:val>
                                        </p:tav>
                                      </p:tavLst>
                                    </p:anim>
                                  </p:childTnLst>
                                </p:cTn>
                              </p:par>
                              <p:par>
                                <p:cTn id="9" presetID="8" presetClass="emph" presetSubtype="0" fill="hold" nodeType="withEffect">
                                  <p:stCondLst>
                                    <p:cond delay="0"/>
                                  </p:stCondLst>
                                  <p:childTnLst>
                                    <p:animRot by="21600000">
                                      <p:cBhvr>
                                        <p:cTn id="10" dur="2000" fill="hold"/>
                                        <p:tgtEl>
                                          <p:spTgt spid="46"/>
                                        </p:tgtEl>
                                        <p:attrNameLst>
                                          <p:attrName>r</p:attrName>
                                        </p:attrNameLst>
                                      </p:cBhvr>
                                    </p:animRot>
                                  </p:childTnLst>
                                </p:cTn>
                              </p:par>
                              <p:par>
                                <p:cTn id="11" presetID="3" presetClass="entr" presetSubtype="10" fill="hold"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blinds(horizontal)">
                                      <p:cBhvr>
                                        <p:cTn id="13" dur="2700"/>
                                        <p:tgtEl>
                                          <p:spTgt spid="4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0">
                                            <p:bg/>
                                          </p:spTgt>
                                        </p:tgtEl>
                                        <p:attrNameLst>
                                          <p:attrName>style.visibility</p:attrName>
                                        </p:attrNameLst>
                                      </p:cBhvr>
                                      <p:to>
                                        <p:strVal val="visible"/>
                                      </p:to>
                                    </p:set>
                                    <p:animEffect transition="in" filter="wipe(down)">
                                      <p:cBhvr>
                                        <p:cTn id="18" dur="500"/>
                                        <p:tgtEl>
                                          <p:spTgt spid="30">
                                            <p:bg/>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0">
                                            <p:txEl>
                                              <p:pRg st="0" end="0"/>
                                            </p:txEl>
                                          </p:spTgt>
                                        </p:tgtEl>
                                        <p:attrNameLst>
                                          <p:attrName>style.visibility</p:attrName>
                                        </p:attrNameLst>
                                      </p:cBhvr>
                                      <p:to>
                                        <p:strVal val="visible"/>
                                      </p:to>
                                    </p:set>
                                    <p:animEffect transition="in" filter="wipe(down)">
                                      <p:cBhvr>
                                        <p:cTn id="21" dur="500"/>
                                        <p:tgtEl>
                                          <p:spTgt spid="30">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2000"/>
                                        <p:tgtEl>
                                          <p:spTgt spid="31"/>
                                        </p:tgtEl>
                                      </p:cBhvr>
                                    </p:animEffect>
                                  </p:childTnLst>
                                </p:cTn>
                              </p:par>
                              <p:par>
                                <p:cTn id="27" presetID="10" presetClass="entr" presetSubtype="0" fill="hold" nodeType="with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2000"/>
                                        <p:tgtEl>
                                          <p:spTgt spid="66"/>
                                        </p:tgtEl>
                                      </p:cBhvr>
                                    </p:animEffect>
                                  </p:childTnLst>
                                </p:cTn>
                              </p:par>
                              <p:par>
                                <p:cTn id="30" presetID="10" presetClass="entr" presetSubtype="0" fill="hold"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2000"/>
                                        <p:tgtEl>
                                          <p:spTgt spid="32"/>
                                        </p:tgtEl>
                                      </p:cBhvr>
                                    </p:animEffect>
                                  </p:childTnLst>
                                </p:cTn>
                              </p:par>
                              <p:par>
                                <p:cTn id="33" presetID="10" presetClass="entr" presetSubtype="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2000"/>
                                        <p:tgtEl>
                                          <p:spTgt spid="33"/>
                                        </p:tgtEl>
                                      </p:cBhvr>
                                    </p:animEffect>
                                  </p:childTnLst>
                                </p:cTn>
                              </p:par>
                              <p:par>
                                <p:cTn id="36" presetID="10" presetClass="entr" presetSubtype="0" fill="hold" nodeType="with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2000"/>
                                        <p:tgtEl>
                                          <p:spTgt spid="3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05">
                                            <p:txEl>
                                              <p:pRg st="0" end="0"/>
                                            </p:txEl>
                                          </p:spTgt>
                                        </p:tgtEl>
                                        <p:attrNameLst>
                                          <p:attrName>style.visibility</p:attrName>
                                        </p:attrNameLst>
                                      </p:cBhvr>
                                      <p:to>
                                        <p:strVal val="visible"/>
                                      </p:to>
                                    </p:set>
                                    <p:animEffect transition="in" filter="wipe(down)">
                                      <p:cBhvr>
                                        <p:cTn id="43" dur="500"/>
                                        <p:tgtEl>
                                          <p:spTgt spid="105">
                                            <p:txEl>
                                              <p:pRg st="0" end="0"/>
                                            </p:txEl>
                                          </p:spTgt>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54">
                                            <p:bg/>
                                          </p:spTgt>
                                        </p:tgtEl>
                                        <p:attrNameLst>
                                          <p:attrName>style.visibility</p:attrName>
                                        </p:attrNameLst>
                                      </p:cBhvr>
                                      <p:to>
                                        <p:strVal val="visible"/>
                                      </p:to>
                                    </p:set>
                                    <p:animEffect transition="in" filter="wipe(down)">
                                      <p:cBhvr>
                                        <p:cTn id="46" dur="500"/>
                                        <p:tgtEl>
                                          <p:spTgt spid="54">
                                            <p:bg/>
                                          </p:spTgt>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54">
                                            <p:txEl>
                                              <p:pRg st="0" end="0"/>
                                            </p:txEl>
                                          </p:spTgt>
                                        </p:tgtEl>
                                        <p:attrNameLst>
                                          <p:attrName>style.visibility</p:attrName>
                                        </p:attrNameLst>
                                      </p:cBhvr>
                                      <p:to>
                                        <p:strVal val="visible"/>
                                      </p:to>
                                    </p:set>
                                    <p:animEffect transition="in" filter="wipe(down)">
                                      <p:cBhvr>
                                        <p:cTn id="49" dur="500"/>
                                        <p:tgtEl>
                                          <p:spTgt spid="54">
                                            <p:txEl>
                                              <p:pRg st="0" end="0"/>
                                            </p:txEl>
                                          </p:spTgt>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38">
                                            <p:bg/>
                                          </p:spTgt>
                                        </p:tgtEl>
                                        <p:attrNameLst>
                                          <p:attrName>style.visibility</p:attrName>
                                        </p:attrNameLst>
                                      </p:cBhvr>
                                      <p:to>
                                        <p:strVal val="visible"/>
                                      </p:to>
                                    </p:set>
                                    <p:animEffect transition="in" filter="wipe(down)">
                                      <p:cBhvr>
                                        <p:cTn id="52" dur="500"/>
                                        <p:tgtEl>
                                          <p:spTgt spid="38">
                                            <p:bg/>
                                          </p:spTgt>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37">
                                            <p:bg/>
                                          </p:spTgt>
                                        </p:tgtEl>
                                        <p:attrNameLst>
                                          <p:attrName>style.visibility</p:attrName>
                                        </p:attrNameLst>
                                      </p:cBhvr>
                                      <p:to>
                                        <p:strVal val="visible"/>
                                      </p:to>
                                    </p:set>
                                    <p:animEffect transition="in" filter="wipe(down)">
                                      <p:cBhvr>
                                        <p:cTn id="55" dur="500"/>
                                        <p:tgtEl>
                                          <p:spTgt spid="37">
                                            <p:bg/>
                                          </p:spTgt>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37">
                                            <p:txEl>
                                              <p:pRg st="0" end="0"/>
                                            </p:txEl>
                                          </p:spTgt>
                                        </p:tgtEl>
                                        <p:attrNameLst>
                                          <p:attrName>style.visibility</p:attrName>
                                        </p:attrNameLst>
                                      </p:cBhvr>
                                      <p:to>
                                        <p:strVal val="visible"/>
                                      </p:to>
                                    </p:set>
                                    <p:animEffect transition="in" filter="wipe(down)">
                                      <p:cBhvr>
                                        <p:cTn id="58" dur="500"/>
                                        <p:tgtEl>
                                          <p:spTgt spid="37">
                                            <p:txEl>
                                              <p:pRg st="0" end="0"/>
                                            </p:txEl>
                                          </p:spTgt>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8">
                                            <p:txEl>
                                              <p:pRg st="0" end="0"/>
                                            </p:txEl>
                                          </p:spTgt>
                                        </p:tgtEl>
                                        <p:attrNameLst>
                                          <p:attrName>style.visibility</p:attrName>
                                        </p:attrNameLst>
                                      </p:cBhvr>
                                      <p:to>
                                        <p:strVal val="visible"/>
                                      </p:to>
                                    </p:set>
                                    <p:animEffect transition="in" filter="wipe(down)">
                                      <p:cBhvr>
                                        <p:cTn id="61" dur="500"/>
                                        <p:tgtEl>
                                          <p:spTgt spid="38">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down)">
                                      <p:cBhvr>
                                        <p:cTn id="66" dur="500"/>
                                        <p:tgtEl>
                                          <p:spTgt spid="35"/>
                                        </p:tgtEl>
                                      </p:cBhvr>
                                    </p:animEffect>
                                  </p:childTnLst>
                                </p:cTn>
                              </p:par>
                              <p:par>
                                <p:cTn id="67" presetID="22" presetClass="entr" presetSubtype="4" fill="hold" nodeType="with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wipe(down)">
                                      <p:cBhvr>
                                        <p:cTn id="69" dur="500"/>
                                        <p:tgtEl>
                                          <p:spTgt spid="36"/>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39">
                                            <p:bg/>
                                          </p:spTgt>
                                        </p:tgtEl>
                                        <p:attrNameLst>
                                          <p:attrName>style.visibility</p:attrName>
                                        </p:attrNameLst>
                                      </p:cBhvr>
                                      <p:to>
                                        <p:strVal val="visible"/>
                                      </p:to>
                                    </p:set>
                                    <p:animEffect transition="in" filter="wipe(down)">
                                      <p:cBhvr>
                                        <p:cTn id="74" dur="500"/>
                                        <p:tgtEl>
                                          <p:spTgt spid="39">
                                            <p:bg/>
                                          </p:spTgt>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39">
                                            <p:txEl>
                                              <p:pRg st="0" end="0"/>
                                            </p:txEl>
                                          </p:spTgt>
                                        </p:tgtEl>
                                        <p:attrNameLst>
                                          <p:attrName>style.visibility</p:attrName>
                                        </p:attrNameLst>
                                      </p:cBhvr>
                                      <p:to>
                                        <p:strVal val="visible"/>
                                      </p:to>
                                    </p:set>
                                    <p:animEffect transition="in" filter="wipe(down)">
                                      <p:cBhvr>
                                        <p:cTn id="77" dur="500"/>
                                        <p:tgtEl>
                                          <p:spTgt spid="39">
                                            <p:txEl>
                                              <p:pRg st="0" end="0"/>
                                            </p:txEl>
                                          </p:spTgt>
                                        </p:tgtEl>
                                      </p:cBhvr>
                                    </p:animEffect>
                                  </p:childTnLst>
                                </p:cTn>
                              </p:par>
                              <p:par>
                                <p:cTn id="78" presetID="10" presetClass="entr" presetSubtype="0" fill="hold" nodeType="with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fade">
                                      <p:cBhvr>
                                        <p:cTn id="80" dur="2000"/>
                                        <p:tgtEl>
                                          <p:spTgt spid="45"/>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40">
                                            <p:bg/>
                                          </p:spTgt>
                                        </p:tgtEl>
                                        <p:attrNameLst>
                                          <p:attrName>style.visibility</p:attrName>
                                        </p:attrNameLst>
                                      </p:cBhvr>
                                      <p:to>
                                        <p:strVal val="visible"/>
                                      </p:to>
                                    </p:set>
                                    <p:animEffect transition="in" filter="wipe(down)">
                                      <p:cBhvr>
                                        <p:cTn id="85" dur="500"/>
                                        <p:tgtEl>
                                          <p:spTgt spid="40">
                                            <p:bg/>
                                          </p:spTgt>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40">
                                            <p:txEl>
                                              <p:pRg st="0" end="0"/>
                                            </p:txEl>
                                          </p:spTgt>
                                        </p:tgtEl>
                                        <p:attrNameLst>
                                          <p:attrName>style.visibility</p:attrName>
                                        </p:attrNameLst>
                                      </p:cBhvr>
                                      <p:to>
                                        <p:strVal val="visible"/>
                                      </p:to>
                                    </p:set>
                                    <p:animEffect transition="in" filter="wipe(down)">
                                      <p:cBhvr>
                                        <p:cTn id="88" dur="500"/>
                                        <p:tgtEl>
                                          <p:spTgt spid="40">
                                            <p:txEl>
                                              <p:pRg st="0" end="0"/>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nodeType="click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par>
                                <p:cTn id="94" presetID="22" presetClass="entr" presetSubtype="4" fill="hold"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wipe(down)">
                                      <p:cBhvr>
                                        <p:cTn id="96" dur="500"/>
                                        <p:tgtEl>
                                          <p:spTgt spid="42"/>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nodeType="clickEffect">
                                  <p:stCondLst>
                                    <p:cond delay="0"/>
                                  </p:stCondLst>
                                  <p:childTnLst>
                                    <p:set>
                                      <p:cBhvr>
                                        <p:cTn id="100" dur="1" fill="hold">
                                          <p:stCondLst>
                                            <p:cond delay="0"/>
                                          </p:stCondLst>
                                        </p:cTn>
                                        <p:tgtEl>
                                          <p:spTgt spid="43"/>
                                        </p:tgtEl>
                                        <p:attrNameLst>
                                          <p:attrName>style.visibility</p:attrName>
                                        </p:attrNameLst>
                                      </p:cBhvr>
                                      <p:to>
                                        <p:strVal val="visible"/>
                                      </p:to>
                                    </p:set>
                                    <p:animEffect transition="in" filter="wipe(down)">
                                      <p:cBhvr>
                                        <p:cTn id="101" dur="500"/>
                                        <p:tgtEl>
                                          <p:spTgt spid="43"/>
                                        </p:tgtEl>
                                      </p:cBhvr>
                                    </p:animEffect>
                                  </p:childTnLst>
                                </p:cTn>
                              </p:par>
                              <p:par>
                                <p:cTn id="102" presetID="22" presetClass="entr" presetSubtype="4" fill="hold" nodeType="withEffect">
                                  <p:stCondLst>
                                    <p:cond delay="0"/>
                                  </p:stCondLst>
                                  <p:childTnLst>
                                    <p:set>
                                      <p:cBhvr>
                                        <p:cTn id="103" dur="1" fill="hold">
                                          <p:stCondLst>
                                            <p:cond delay="0"/>
                                          </p:stCondLst>
                                        </p:cTn>
                                        <p:tgtEl>
                                          <p:spTgt spid="44"/>
                                        </p:tgtEl>
                                        <p:attrNameLst>
                                          <p:attrName>style.visibility</p:attrName>
                                        </p:attrNameLst>
                                      </p:cBhvr>
                                      <p:to>
                                        <p:strVal val="visible"/>
                                      </p:to>
                                    </p:set>
                                    <p:animEffect transition="in" filter="wipe(down)">
                                      <p:cBhvr>
                                        <p:cTn id="104" dur="500"/>
                                        <p:tgtEl>
                                          <p:spTgt spid="44"/>
                                        </p:tgtEl>
                                      </p:cBhvr>
                                    </p:animEffect>
                                  </p:childTnLst>
                                </p:cTn>
                              </p:par>
                            </p:childTnLst>
                          </p:cTn>
                        </p:par>
                      </p:childTnLst>
                    </p:cTn>
                  </p:par>
                  <p:par>
                    <p:cTn id="105" fill="hold">
                      <p:stCondLst>
                        <p:cond delay="indefinite"/>
                      </p:stCondLst>
                      <p:childTnLst>
                        <p:par>
                          <p:cTn id="106" fill="hold">
                            <p:stCondLst>
                              <p:cond delay="0"/>
                            </p:stCondLst>
                            <p:childTnLst>
                              <p:par>
                                <p:cTn id="107" presetID="3" presetClass="entr" presetSubtype="10" fill="hold" nodeType="clickEffect">
                                  <p:stCondLst>
                                    <p:cond delay="0"/>
                                  </p:stCondLst>
                                  <p:childTnLst>
                                    <p:set>
                                      <p:cBhvr>
                                        <p:cTn id="108" dur="1" fill="hold">
                                          <p:stCondLst>
                                            <p:cond delay="0"/>
                                          </p:stCondLst>
                                        </p:cTn>
                                        <p:tgtEl>
                                          <p:spTgt spid="73"/>
                                        </p:tgtEl>
                                        <p:attrNameLst>
                                          <p:attrName>style.visibility</p:attrName>
                                        </p:attrNameLst>
                                      </p:cBhvr>
                                      <p:to>
                                        <p:strVal val="visible"/>
                                      </p:to>
                                    </p:set>
                                    <p:animEffect transition="in" filter="blinds(horizontal)">
                                      <p:cBhvr>
                                        <p:cTn id="109" dur="500"/>
                                        <p:tgtEl>
                                          <p:spTgt spid="73"/>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4" fill="hold" grpId="0" nodeType="clickEffect">
                                  <p:stCondLst>
                                    <p:cond delay="0"/>
                                  </p:stCondLst>
                                  <p:childTnLst>
                                    <p:set>
                                      <p:cBhvr>
                                        <p:cTn id="113" dur="1" fill="hold">
                                          <p:stCondLst>
                                            <p:cond delay="0"/>
                                          </p:stCondLst>
                                        </p:cTn>
                                        <p:tgtEl>
                                          <p:spTgt spid="71">
                                            <p:bg/>
                                          </p:spTgt>
                                        </p:tgtEl>
                                        <p:attrNameLst>
                                          <p:attrName>style.visibility</p:attrName>
                                        </p:attrNameLst>
                                      </p:cBhvr>
                                      <p:to>
                                        <p:strVal val="visible"/>
                                      </p:to>
                                    </p:set>
                                    <p:animEffect transition="in" filter="wipe(down)">
                                      <p:cBhvr>
                                        <p:cTn id="114" dur="500"/>
                                        <p:tgtEl>
                                          <p:spTgt spid="71">
                                            <p:bg/>
                                          </p:spTgt>
                                        </p:tgtEl>
                                      </p:cBhvr>
                                    </p:animEffect>
                                  </p:childTnLst>
                                </p:cTn>
                              </p:par>
                              <p:par>
                                <p:cTn id="115" presetID="22" presetClass="entr" presetSubtype="4" fill="hold" grpId="0" nodeType="withEffect">
                                  <p:stCondLst>
                                    <p:cond delay="0"/>
                                  </p:stCondLst>
                                  <p:childTnLst>
                                    <p:set>
                                      <p:cBhvr>
                                        <p:cTn id="116" dur="1" fill="hold">
                                          <p:stCondLst>
                                            <p:cond delay="0"/>
                                          </p:stCondLst>
                                        </p:cTn>
                                        <p:tgtEl>
                                          <p:spTgt spid="71">
                                            <p:txEl>
                                              <p:pRg st="0" end="0"/>
                                            </p:txEl>
                                          </p:spTgt>
                                        </p:tgtEl>
                                        <p:attrNameLst>
                                          <p:attrName>style.visibility</p:attrName>
                                        </p:attrNameLst>
                                      </p:cBhvr>
                                      <p:to>
                                        <p:strVal val="visible"/>
                                      </p:to>
                                    </p:set>
                                    <p:animEffect transition="in" filter="wipe(down)">
                                      <p:cBhvr>
                                        <p:cTn id="117" dur="500"/>
                                        <p:tgtEl>
                                          <p:spTgt spid="71">
                                            <p:txEl>
                                              <p:pRg st="0" end="0"/>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4" fill="hold" grpId="0" nodeType="clickEffect">
                                  <p:stCondLst>
                                    <p:cond delay="0"/>
                                  </p:stCondLst>
                                  <p:childTnLst>
                                    <p:set>
                                      <p:cBhvr>
                                        <p:cTn id="121" dur="1" fill="hold">
                                          <p:stCondLst>
                                            <p:cond delay="0"/>
                                          </p:stCondLst>
                                        </p:cTn>
                                        <p:tgtEl>
                                          <p:spTgt spid="63"/>
                                        </p:tgtEl>
                                        <p:attrNameLst>
                                          <p:attrName>style.visibility</p:attrName>
                                        </p:attrNameLst>
                                      </p:cBhvr>
                                      <p:to>
                                        <p:strVal val="visible"/>
                                      </p:to>
                                    </p:set>
                                    <p:animEffect transition="in" filter="wipe(down)">
                                      <p:cBhvr>
                                        <p:cTn id="122" dur="500"/>
                                        <p:tgtEl>
                                          <p:spTgt spid="63"/>
                                        </p:tgtEl>
                                      </p:cBhvr>
                                    </p:animEffect>
                                  </p:childTnLst>
                                </p:cTn>
                              </p:par>
                              <p:par>
                                <p:cTn id="123" presetID="22" presetClass="entr" presetSubtype="4" fill="hold" nodeType="withEffect">
                                  <p:stCondLst>
                                    <p:cond delay="0"/>
                                  </p:stCondLst>
                                  <p:childTnLst>
                                    <p:set>
                                      <p:cBhvr>
                                        <p:cTn id="124" dur="1" fill="hold">
                                          <p:stCondLst>
                                            <p:cond delay="0"/>
                                          </p:stCondLst>
                                        </p:cTn>
                                        <p:tgtEl>
                                          <p:spTgt spid="64"/>
                                        </p:tgtEl>
                                        <p:attrNameLst>
                                          <p:attrName>style.visibility</p:attrName>
                                        </p:attrNameLst>
                                      </p:cBhvr>
                                      <p:to>
                                        <p:strVal val="visible"/>
                                      </p:to>
                                    </p:set>
                                    <p:animEffect transition="in" filter="wipe(down)">
                                      <p:cBhvr>
                                        <p:cTn id="125" dur="500"/>
                                        <p:tgtEl>
                                          <p:spTgt spid="64"/>
                                        </p:tgtEl>
                                      </p:cBhvr>
                                    </p:animEffect>
                                  </p:childTnLst>
                                </p:cTn>
                              </p:par>
                              <p:par>
                                <p:cTn id="126" presetID="22" presetClass="entr" presetSubtype="4" fill="hold" nodeType="withEffect">
                                  <p:stCondLst>
                                    <p:cond delay="0"/>
                                  </p:stCondLst>
                                  <p:childTnLst>
                                    <p:set>
                                      <p:cBhvr>
                                        <p:cTn id="127" dur="1" fill="hold">
                                          <p:stCondLst>
                                            <p:cond delay="0"/>
                                          </p:stCondLst>
                                        </p:cTn>
                                        <p:tgtEl>
                                          <p:spTgt spid="65"/>
                                        </p:tgtEl>
                                        <p:attrNameLst>
                                          <p:attrName>style.visibility</p:attrName>
                                        </p:attrNameLst>
                                      </p:cBhvr>
                                      <p:to>
                                        <p:strVal val="visible"/>
                                      </p:to>
                                    </p:set>
                                    <p:animEffect transition="in" filter="wipe(down)">
                                      <p:cBhvr>
                                        <p:cTn id="128" dur="500"/>
                                        <p:tgtEl>
                                          <p:spTgt spid="65"/>
                                        </p:tgtEl>
                                      </p:cBhvr>
                                    </p:animEffect>
                                  </p:childTnLst>
                                </p:cTn>
                              </p:par>
                              <p:par>
                                <p:cTn id="129" presetID="22" presetClass="entr" presetSubtype="4" fill="hold" grpId="0" nodeType="with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wipe(down)">
                                      <p:cBhvr>
                                        <p:cTn id="131" dur="500"/>
                                        <p:tgtEl>
                                          <p:spTgt spid="67"/>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4" fill="hold" grpId="0" nodeType="clickEffect">
                                  <p:stCondLst>
                                    <p:cond delay="0"/>
                                  </p:stCondLst>
                                  <p:childTnLst>
                                    <p:set>
                                      <p:cBhvr>
                                        <p:cTn id="135" dur="1" fill="hold">
                                          <p:stCondLst>
                                            <p:cond delay="0"/>
                                          </p:stCondLst>
                                        </p:cTn>
                                        <p:tgtEl>
                                          <p:spTgt spid="68"/>
                                        </p:tgtEl>
                                        <p:attrNameLst>
                                          <p:attrName>style.visibility</p:attrName>
                                        </p:attrNameLst>
                                      </p:cBhvr>
                                      <p:to>
                                        <p:strVal val="visible"/>
                                      </p:to>
                                    </p:set>
                                    <p:animEffect transition="in" filter="wipe(down)">
                                      <p:cBhvr>
                                        <p:cTn id="136" dur="500"/>
                                        <p:tgtEl>
                                          <p:spTgt spid="68"/>
                                        </p:tgtEl>
                                      </p:cBhvr>
                                    </p:animEffect>
                                  </p:childTnLst>
                                </p:cTn>
                              </p:par>
                              <p:par>
                                <p:cTn id="137" presetID="22" presetClass="entr" presetSubtype="4" fill="hold" grpId="0" nodeType="withEffect">
                                  <p:stCondLst>
                                    <p:cond delay="0"/>
                                  </p:stCondLst>
                                  <p:childTnLst>
                                    <p:set>
                                      <p:cBhvr>
                                        <p:cTn id="138" dur="1" fill="hold">
                                          <p:stCondLst>
                                            <p:cond delay="0"/>
                                          </p:stCondLst>
                                        </p:cTn>
                                        <p:tgtEl>
                                          <p:spTgt spid="69"/>
                                        </p:tgtEl>
                                        <p:attrNameLst>
                                          <p:attrName>style.visibility</p:attrName>
                                        </p:attrNameLst>
                                      </p:cBhvr>
                                      <p:to>
                                        <p:strVal val="visible"/>
                                      </p:to>
                                    </p:set>
                                    <p:animEffect transition="in" filter="wipe(down)">
                                      <p:cBhvr>
                                        <p:cTn id="139" dur="500"/>
                                        <p:tgtEl>
                                          <p:spTgt spid="69"/>
                                        </p:tgtEl>
                                      </p:cBhvr>
                                    </p:animEffect>
                                  </p:childTnLst>
                                </p:cTn>
                              </p:par>
                              <p:par>
                                <p:cTn id="140" presetID="22" presetClass="entr" presetSubtype="4" fill="hold" nodeType="withEffect">
                                  <p:stCondLst>
                                    <p:cond delay="0"/>
                                  </p:stCondLst>
                                  <p:childTnLst>
                                    <p:set>
                                      <p:cBhvr>
                                        <p:cTn id="141" dur="1" fill="hold">
                                          <p:stCondLst>
                                            <p:cond delay="0"/>
                                          </p:stCondLst>
                                        </p:cTn>
                                        <p:tgtEl>
                                          <p:spTgt spid="70"/>
                                        </p:tgtEl>
                                        <p:attrNameLst>
                                          <p:attrName>style.visibility</p:attrName>
                                        </p:attrNameLst>
                                      </p:cBhvr>
                                      <p:to>
                                        <p:strVal val="visible"/>
                                      </p:to>
                                    </p:set>
                                    <p:animEffect transition="in" filter="wipe(down)">
                                      <p:cBhvr>
                                        <p:cTn id="142"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allAtOnce" animBg="1"/>
      <p:bldP spid="37" grpId="0" uiExpand="1" build="allAtOnce" animBg="1"/>
      <p:bldP spid="38" grpId="0" uiExpand="1" build="allAtOnce" animBg="1"/>
      <p:bldP spid="39" grpId="0" build="allAtOnce" animBg="1"/>
      <p:bldP spid="54" grpId="0" build="allAtOnce" animBg="1"/>
      <p:bldP spid="30" grpId="0" build="allAtOnce" animBg="1"/>
      <p:bldP spid="63" grpId="0" animBg="1"/>
      <p:bldP spid="67" grpId="0" animBg="1"/>
      <p:bldP spid="68" grpId="0" animBg="1"/>
      <p:bldP spid="69" grpId="0"/>
      <p:bldP spid="71" grpId="0" uiExpand="1"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8"/>
          <p:cNvSpPr>
            <a:spLocks/>
          </p:cNvSpPr>
          <p:nvPr/>
        </p:nvSpPr>
        <p:spPr bwMode="auto">
          <a:xfrm>
            <a:off x="500063" y="1101725"/>
            <a:ext cx="8207375" cy="500063"/>
          </a:xfrm>
          <a:prstGeom prst="rect">
            <a:avLst/>
          </a:prstGeom>
          <a:noFill/>
          <a:ln w="9525">
            <a:noFill/>
            <a:miter lim="800000"/>
            <a:headEnd/>
            <a:tailEnd/>
          </a:ln>
        </p:spPr>
        <p:txBody>
          <a:bodyPr anchor="ctr"/>
          <a:lstStyle/>
          <a:p>
            <a:pPr>
              <a:defRPr/>
            </a:pPr>
            <a:r>
              <a:rPr lang="de-DE" sz="2400" b="1" dirty="0">
                <a:solidFill>
                  <a:srgbClr val="35617F"/>
                </a:solidFill>
                <a:latin typeface="+mn-lt"/>
                <a:cs typeface="Arial" pitchFamily="34" charset="0"/>
              </a:rPr>
              <a:t>Main Tools</a:t>
            </a:r>
            <a:endParaRPr lang="de-DE" sz="2400" b="1" i="1" dirty="0">
              <a:solidFill>
                <a:srgbClr val="35617F"/>
              </a:solidFill>
              <a:latin typeface="+mn-lt"/>
              <a:cs typeface="Arial" pitchFamily="34" charset="0"/>
            </a:endParaRPr>
          </a:p>
        </p:txBody>
      </p:sp>
      <p:sp>
        <p:nvSpPr>
          <p:cNvPr id="6147" name="Titel 1"/>
          <p:cNvSpPr>
            <a:spLocks noGrp="1"/>
          </p:cNvSpPr>
          <p:nvPr/>
        </p:nvSpPr>
        <p:spPr bwMode="auto">
          <a:xfrm>
            <a:off x="495300" y="1643063"/>
            <a:ext cx="8229600" cy="4929187"/>
          </a:xfrm>
          <a:prstGeom prst="rect">
            <a:avLst/>
          </a:prstGeom>
          <a:noFill/>
          <a:ln w="9525">
            <a:noFill/>
            <a:miter lim="800000"/>
            <a:headEnd/>
            <a:tailEnd/>
          </a:ln>
        </p:spPr>
        <p:txBody>
          <a:bodyPr/>
          <a:lstStyle/>
          <a:p>
            <a:r>
              <a:rPr lang="de-DE" sz="2200" b="1" dirty="0">
                <a:solidFill>
                  <a:srgbClr val="35617F"/>
                </a:solidFill>
                <a:latin typeface="Calibri" pitchFamily="34" charset="0"/>
                <a:cs typeface="Arial" pitchFamily="34" charset="0"/>
              </a:rPr>
              <a:t>1. Data Catalogue Edit-Tool (</a:t>
            </a:r>
            <a:r>
              <a:rPr lang="de-DE" sz="2200" b="1" dirty="0" err="1">
                <a:solidFill>
                  <a:srgbClr val="35617F"/>
                </a:solidFill>
                <a:latin typeface="Calibri" pitchFamily="34" charset="0"/>
                <a:cs typeface="Arial" pitchFamily="34" charset="0"/>
              </a:rPr>
              <a:t>DBKEdit</a:t>
            </a:r>
            <a:r>
              <a:rPr lang="de-DE" sz="2200" b="1" dirty="0">
                <a:solidFill>
                  <a:srgbClr val="35617F"/>
                </a:solidFill>
                <a:latin typeface="Calibri" pitchFamily="34" charset="0"/>
                <a:cs typeface="Arial" pitchFamily="34" charset="0"/>
              </a:rPr>
              <a:t>)</a:t>
            </a:r>
          </a:p>
          <a:p>
            <a:endParaRPr lang="de-DE" sz="1800" i="1" dirty="0">
              <a:latin typeface="Calibri" pitchFamily="34" charset="0"/>
            </a:endParaRPr>
          </a:p>
          <a:p>
            <a:r>
              <a:rPr lang="en-US" sz="1800" dirty="0">
                <a:latin typeface="Calibri" pitchFamily="34" charset="0"/>
              </a:rPr>
              <a:t>Documentation and management of metadata on study level of all archived studies</a:t>
            </a:r>
          </a:p>
          <a:p>
            <a:endParaRPr lang="en-US" sz="1800" dirty="0">
              <a:latin typeface="Calibri" pitchFamily="34" charset="0"/>
            </a:endParaRPr>
          </a:p>
          <a:p>
            <a:pPr>
              <a:buFontTx/>
              <a:buAutoNum type="alphaUcPeriod"/>
            </a:pPr>
            <a:r>
              <a:rPr lang="en-US" sz="1800" i="1" dirty="0">
                <a:latin typeface="Calibri" pitchFamily="34" charset="0"/>
              </a:rPr>
              <a:t> </a:t>
            </a:r>
            <a:r>
              <a:rPr lang="en-US" sz="1800" i="1" dirty="0" err="1">
                <a:latin typeface="Calibri" pitchFamily="34" charset="0"/>
              </a:rPr>
              <a:t>Inhouse</a:t>
            </a:r>
            <a:r>
              <a:rPr lang="en-US" sz="1800" i="1" dirty="0">
                <a:latin typeface="Calibri" pitchFamily="34" charset="0"/>
              </a:rPr>
              <a:t>-tool</a:t>
            </a:r>
          </a:p>
          <a:p>
            <a:pPr>
              <a:buFontTx/>
              <a:buAutoNum type="alphaUcPeriod"/>
            </a:pPr>
            <a:r>
              <a:rPr lang="en-US" sz="1800" i="1" dirty="0">
                <a:latin typeface="Calibri" pitchFamily="34" charset="0"/>
              </a:rPr>
              <a:t> Web-based</a:t>
            </a:r>
          </a:p>
          <a:p>
            <a:pPr>
              <a:buFontTx/>
              <a:buAutoNum type="alphaUcPeriod"/>
            </a:pPr>
            <a:r>
              <a:rPr lang="en-US" sz="1800" i="1" dirty="0" smtClean="0">
                <a:latin typeface="Calibri" pitchFamily="34" charset="0"/>
              </a:rPr>
              <a:t> DDI-supporting (Export to DDI 2.0)</a:t>
            </a:r>
          </a:p>
          <a:p>
            <a:endParaRPr lang="de-DE" sz="1800" dirty="0">
              <a:latin typeface="Calibri" pitchFamily="34" charset="0"/>
            </a:endParaRPr>
          </a:p>
          <a:p>
            <a:r>
              <a:rPr lang="de-DE" sz="1800" b="1" dirty="0">
                <a:solidFill>
                  <a:srgbClr val="35617F"/>
                </a:solidFill>
                <a:latin typeface="Calibri" pitchFamily="34" charset="0"/>
                <a:cs typeface="Arial" pitchFamily="34" charset="0"/>
              </a:rPr>
              <a:t>Information </a:t>
            </a:r>
            <a:r>
              <a:rPr lang="de-DE" sz="1800" b="1" dirty="0" err="1">
                <a:solidFill>
                  <a:srgbClr val="35617F"/>
                </a:solidFill>
                <a:latin typeface="Calibri" pitchFamily="34" charset="0"/>
                <a:cs typeface="Arial" pitchFamily="34" charset="0"/>
              </a:rPr>
              <a:t>provided</a:t>
            </a:r>
            <a:endParaRPr lang="de-DE" sz="1800" b="1" dirty="0">
              <a:solidFill>
                <a:srgbClr val="35617F"/>
              </a:solidFill>
              <a:latin typeface="Calibri" pitchFamily="34" charset="0"/>
              <a:cs typeface="Arial" pitchFamily="34" charset="0"/>
            </a:endParaRPr>
          </a:p>
          <a:p>
            <a:r>
              <a:rPr lang="en-US" sz="1800" dirty="0">
                <a:latin typeface="Calibri" pitchFamily="34" charset="0"/>
              </a:rPr>
              <a:t>For each </a:t>
            </a:r>
            <a:r>
              <a:rPr lang="en-US" sz="1800" dirty="0" smtClean="0">
                <a:latin typeface="Calibri" pitchFamily="34" charset="0"/>
              </a:rPr>
              <a:t>study </a:t>
            </a:r>
            <a:r>
              <a:rPr lang="en-US" sz="1800" dirty="0">
                <a:latin typeface="Calibri" pitchFamily="34" charset="0"/>
              </a:rPr>
              <a:t>(partly bi-lingual):</a:t>
            </a:r>
          </a:p>
          <a:p>
            <a:pPr>
              <a:buFont typeface="Wingdings" pitchFamily="2" charset="2"/>
              <a:buChar char="Ø"/>
            </a:pPr>
            <a:r>
              <a:rPr lang="en-US" sz="1800" i="1" dirty="0">
                <a:latin typeface="Calibri" pitchFamily="34" charset="0"/>
              </a:rPr>
              <a:t> </a:t>
            </a:r>
            <a:r>
              <a:rPr lang="en-US" sz="1800" dirty="0">
                <a:latin typeface="Calibri" pitchFamily="34" charset="0"/>
              </a:rPr>
              <a:t>Title &amp; study number</a:t>
            </a:r>
          </a:p>
          <a:p>
            <a:pPr>
              <a:buFont typeface="Wingdings" pitchFamily="2" charset="2"/>
              <a:buChar char="Ø"/>
            </a:pPr>
            <a:r>
              <a:rPr lang="en-US" sz="1800" dirty="0">
                <a:latin typeface="Calibri" pitchFamily="34" charset="0"/>
              </a:rPr>
              <a:t> Primary investigators &amp; fieldwork agencies</a:t>
            </a:r>
          </a:p>
          <a:p>
            <a:pPr>
              <a:buFont typeface="Wingdings" pitchFamily="2" charset="2"/>
              <a:buChar char="Ø"/>
            </a:pPr>
            <a:r>
              <a:rPr lang="en-US" sz="1800" dirty="0">
                <a:latin typeface="Calibri" pitchFamily="34" charset="0"/>
              </a:rPr>
              <a:t> Universe &amp; sampling</a:t>
            </a:r>
          </a:p>
          <a:p>
            <a:pPr>
              <a:buFont typeface="Wingdings" pitchFamily="2" charset="2"/>
              <a:buChar char="Ø"/>
            </a:pPr>
            <a:r>
              <a:rPr lang="en-US" sz="1800" dirty="0">
                <a:latin typeface="Calibri" pitchFamily="34" charset="0"/>
              </a:rPr>
              <a:t> Abstracts</a:t>
            </a:r>
          </a:p>
          <a:p>
            <a:pPr>
              <a:buFont typeface="Wingdings" pitchFamily="2" charset="2"/>
              <a:buChar char="Ø"/>
            </a:pPr>
            <a:r>
              <a:rPr lang="en-US" sz="1800" dirty="0">
                <a:latin typeface="Calibri" pitchFamily="34" charset="0"/>
              </a:rPr>
              <a:t> Related publications</a:t>
            </a:r>
          </a:p>
          <a:p>
            <a:pPr>
              <a:buFont typeface="Wingdings" pitchFamily="2" charset="2"/>
              <a:buChar char="Ø"/>
            </a:pPr>
            <a:r>
              <a:rPr lang="en-US" sz="1800" dirty="0">
                <a:latin typeface="Calibri" pitchFamily="34" charset="0"/>
              </a:rPr>
              <a:t> </a:t>
            </a:r>
            <a:r>
              <a:rPr lang="en-US" sz="1800" dirty="0" smtClean="0">
                <a:latin typeface="Calibri" pitchFamily="34" charset="0"/>
              </a:rPr>
              <a:t>Questionnaires</a:t>
            </a:r>
            <a:endParaRPr lang="en-US" sz="1800" dirty="0">
              <a:latin typeface="Calibri" pitchFamily="34" charset="0"/>
            </a:endParaRPr>
          </a:p>
          <a:p>
            <a:pPr>
              <a:buFont typeface="Wingdings" pitchFamily="2" charset="2"/>
              <a:buChar char="Ø"/>
            </a:pPr>
            <a:r>
              <a:rPr lang="en-US" sz="1800" dirty="0">
                <a:latin typeface="Calibri" pitchFamily="34" charset="0"/>
              </a:rPr>
              <a:t> Notes and comments for internal use</a:t>
            </a:r>
            <a:endParaRPr lang="de-DE" sz="2400" dirty="0">
              <a:latin typeface="Calibri" pitchFamily="34" charset="0"/>
            </a:endParaRPr>
          </a:p>
        </p:txBody>
      </p:sp>
      <p:sp>
        <p:nvSpPr>
          <p:cNvPr id="26" name="Textfeld 25"/>
          <p:cNvSpPr txBox="1"/>
          <p:nvPr/>
        </p:nvSpPr>
        <p:spPr>
          <a:xfrm>
            <a:off x="5744770" y="2833688"/>
            <a:ext cx="2571750" cy="1200150"/>
          </a:xfrm>
          <a:prstGeom prst="rect">
            <a:avLst/>
          </a:prstGeom>
          <a:noFill/>
          <a:ln w="12700">
            <a:solidFill>
              <a:schemeClr val="accent1"/>
            </a:solidFill>
          </a:ln>
        </p:spPr>
        <p:txBody>
          <a:bodyPr lIns="72000">
            <a:spAutoFit/>
          </a:bodyPr>
          <a:lstStyle/>
          <a:p>
            <a:pPr marL="457200" indent="-457200">
              <a:defRPr/>
            </a:pPr>
            <a:r>
              <a:rPr lang="de-DE" sz="1800" b="1" dirty="0" err="1">
                <a:solidFill>
                  <a:srgbClr val="35617F"/>
                </a:solidFill>
                <a:latin typeface="+mj-lt"/>
                <a:ea typeface="+mj-ea"/>
                <a:cs typeface="Arial" pitchFamily="34" charset="0"/>
              </a:rPr>
              <a:t>Publication</a:t>
            </a:r>
            <a:r>
              <a:rPr lang="de-DE" sz="1800" b="1" dirty="0">
                <a:solidFill>
                  <a:srgbClr val="35617F"/>
                </a:solidFill>
                <a:latin typeface="+mj-lt"/>
                <a:ea typeface="+mj-ea"/>
                <a:cs typeface="Arial" pitchFamily="34" charset="0"/>
              </a:rPr>
              <a:t> via</a:t>
            </a:r>
          </a:p>
          <a:p>
            <a:pPr marL="457200" indent="-457200">
              <a:defRPr/>
            </a:pPr>
            <a:r>
              <a:rPr lang="de-DE" sz="1800" dirty="0">
                <a:latin typeface="+mj-lt"/>
                <a:ea typeface="+mj-ea"/>
                <a:cs typeface="+mj-cs"/>
              </a:rPr>
              <a:t>- ZACAT (</a:t>
            </a:r>
            <a:r>
              <a:rPr lang="de-DE" sz="1800" dirty="0" err="1">
                <a:latin typeface="+mj-lt"/>
                <a:ea typeface="+mj-ea"/>
                <a:cs typeface="+mj-cs"/>
              </a:rPr>
              <a:t>Nesstar</a:t>
            </a:r>
            <a:r>
              <a:rPr lang="de-DE" sz="1800" dirty="0">
                <a:latin typeface="+mj-lt"/>
                <a:ea typeface="+mj-ea"/>
                <a:cs typeface="+mj-cs"/>
              </a:rPr>
              <a:t>)</a:t>
            </a:r>
          </a:p>
          <a:p>
            <a:pPr marL="9525" indent="-9525">
              <a:buFontTx/>
              <a:buChar char="-"/>
              <a:defRPr/>
            </a:pPr>
            <a:r>
              <a:rPr lang="de-DE" sz="1800" dirty="0">
                <a:latin typeface="+mj-lt"/>
                <a:ea typeface="+mj-ea"/>
                <a:cs typeface="+mj-cs"/>
              </a:rPr>
              <a:t> CBE (</a:t>
            </a:r>
            <a:r>
              <a:rPr lang="de-DE" sz="1800" dirty="0" err="1">
                <a:latin typeface="+mj-lt"/>
                <a:ea typeface="+mj-ea"/>
                <a:cs typeface="+mj-cs"/>
              </a:rPr>
              <a:t>CodebookExplorer</a:t>
            </a:r>
            <a:r>
              <a:rPr lang="de-DE" sz="1800" dirty="0">
                <a:latin typeface="+mj-lt"/>
                <a:ea typeface="+mj-ea"/>
                <a:cs typeface="+mj-cs"/>
              </a:rPr>
              <a:t>)</a:t>
            </a:r>
          </a:p>
          <a:p>
            <a:pPr marL="9525" indent="-9525">
              <a:buFontTx/>
              <a:buChar char="-"/>
              <a:defRPr/>
            </a:pPr>
            <a:r>
              <a:rPr lang="de-DE" sz="1800" dirty="0">
                <a:latin typeface="+mj-lt"/>
                <a:ea typeface="+mj-ea"/>
                <a:cs typeface="+mj-cs"/>
              </a:rPr>
              <a:t> DBK (Data Catalogue)</a:t>
            </a:r>
          </a:p>
        </p:txBody>
      </p:sp>
      <p:sp>
        <p:nvSpPr>
          <p:cNvPr id="5" name="Stern mit 4 Zacken 4"/>
          <p:cNvSpPr>
            <a:spLocks noChangeAspect="1"/>
          </p:cNvSpPr>
          <p:nvPr/>
        </p:nvSpPr>
        <p:spPr>
          <a:xfrm>
            <a:off x="395420" y="1196690"/>
            <a:ext cx="144020" cy="144020"/>
          </a:xfrm>
          <a:prstGeom prst="star4">
            <a:avLst/>
          </a:prstGeom>
          <a:gradFill>
            <a:gsLst>
              <a:gs pos="0">
                <a:schemeClr val="tx2"/>
              </a:gs>
              <a:gs pos="50000">
                <a:schemeClr val="accent1">
                  <a:tint val="44500"/>
                  <a:satMod val="160000"/>
                </a:schemeClr>
              </a:gs>
              <a:gs pos="100000">
                <a:schemeClr val="accent1">
                  <a:tint val="23500"/>
                  <a:satMod val="160000"/>
                </a:schemeClr>
              </a:gs>
            </a:gsLst>
            <a:lin ang="5400000" scaled="0"/>
          </a:gradFill>
          <a:ln w="12700"/>
          <a:effectLst>
            <a:outerShdw blurRad="50800" sx="101000" sy="101000" algn="ctr" rotWithShape="0">
              <a:srgbClr val="000000">
                <a:alpha val="43137"/>
              </a:srgbClr>
            </a:outerShdw>
          </a:effectLst>
          <a:scene3d>
            <a:camera prst="orthographicFront">
              <a:rot lat="0" lon="1079999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50000" decel="5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0" fill="hold"/>
                                        <p:tgtEl>
                                          <p:spTgt spid="5"/>
                                        </p:tgtEl>
                                        <p:attrNameLst>
                                          <p:attrName>ppt_x</p:attrName>
                                        </p:attrNameLst>
                                      </p:cBhvr>
                                      <p:tavLst>
                                        <p:tav tm="0">
                                          <p:val>
                                            <p:strVal val="0-#ppt_w/2"/>
                                          </p:val>
                                        </p:tav>
                                        <p:tav tm="100000">
                                          <p:val>
                                            <p:strVal val="#ppt_x"/>
                                          </p:val>
                                        </p:tav>
                                      </p:tavLst>
                                    </p:anim>
                                    <p:anim calcmode="lin" valueType="num">
                                      <p:cBhvr additive="base">
                                        <p:cTn id="8" dur="3000" fill="hold"/>
                                        <p:tgtEl>
                                          <p:spTgt spid="5"/>
                                        </p:tgtEl>
                                        <p:attrNameLst>
                                          <p:attrName>ppt_y</p:attrName>
                                        </p:attrNameLst>
                                      </p:cBhvr>
                                      <p:tavLst>
                                        <p:tav tm="0">
                                          <p:val>
                                            <p:strVal val="0-#ppt_h/2"/>
                                          </p:val>
                                        </p:tav>
                                        <p:tav tm="100000">
                                          <p:val>
                                            <p:strVal val="#ppt_y"/>
                                          </p:val>
                                        </p:tav>
                                      </p:tavLst>
                                    </p:anim>
                                  </p:childTnLst>
                                </p:cTn>
                              </p:par>
                              <p:par>
                                <p:cTn id="9" presetID="8" presetClass="emph" presetSubtype="0" fill="hold" nodeType="withEffect">
                                  <p:stCondLst>
                                    <p:cond delay="0"/>
                                  </p:stCondLst>
                                  <p:childTnLst>
                                    <p:animRot by="21600000">
                                      <p:cBhvr>
                                        <p:cTn id="10" dur="2000" fill="hold"/>
                                        <p:tgtEl>
                                          <p:spTgt spid="5"/>
                                        </p:tgtEl>
                                        <p:attrNameLst>
                                          <p:attrName>r</p:attrName>
                                        </p:attrNameLst>
                                      </p:cBhvr>
                                    </p:animRot>
                                  </p:childTnLst>
                                </p:cTn>
                              </p:par>
                              <p:par>
                                <p:cTn id="11" presetID="3"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2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8"/>
          <p:cNvSpPr>
            <a:spLocks/>
          </p:cNvSpPr>
          <p:nvPr/>
        </p:nvSpPr>
        <p:spPr bwMode="auto">
          <a:xfrm>
            <a:off x="500063" y="1101725"/>
            <a:ext cx="8207375" cy="500063"/>
          </a:xfrm>
          <a:prstGeom prst="rect">
            <a:avLst/>
          </a:prstGeom>
          <a:noFill/>
          <a:ln w="9525">
            <a:noFill/>
            <a:miter lim="800000"/>
            <a:headEnd/>
            <a:tailEnd/>
          </a:ln>
        </p:spPr>
        <p:txBody>
          <a:bodyPr anchor="ctr"/>
          <a:lstStyle/>
          <a:p>
            <a:pPr>
              <a:defRPr/>
            </a:pPr>
            <a:r>
              <a:rPr lang="de-DE" sz="2400" b="1" dirty="0" err="1" smtClean="0">
                <a:solidFill>
                  <a:srgbClr val="35617F"/>
                </a:solidFill>
                <a:latin typeface="+mn-lt"/>
                <a:cs typeface="Arial" pitchFamily="34" charset="0"/>
                <a:sym typeface="Wingdings" pitchFamily="2" charset="2"/>
              </a:rPr>
              <a:t>DBKEdit</a:t>
            </a:r>
            <a:r>
              <a:rPr lang="de-DE" sz="2400" b="1" dirty="0" smtClean="0">
                <a:solidFill>
                  <a:srgbClr val="35617F"/>
                </a:solidFill>
                <a:latin typeface="+mn-lt"/>
                <a:cs typeface="Arial" pitchFamily="34" charset="0"/>
                <a:sym typeface="Wingdings" pitchFamily="2" charset="2"/>
              </a:rPr>
              <a:t> – </a:t>
            </a:r>
            <a:r>
              <a:rPr lang="de-DE" sz="2400" b="1" dirty="0" err="1" smtClean="0">
                <a:solidFill>
                  <a:srgbClr val="35617F"/>
                </a:solidFill>
                <a:latin typeface="+mn-lt"/>
                <a:cs typeface="Arial" pitchFamily="34" charset="0"/>
                <a:sym typeface="Wingdings" pitchFamily="2" charset="2"/>
              </a:rPr>
              <a:t>Publication</a:t>
            </a:r>
            <a:r>
              <a:rPr lang="de-DE" sz="2400" b="1" dirty="0" smtClean="0">
                <a:solidFill>
                  <a:srgbClr val="35617F"/>
                </a:solidFill>
                <a:latin typeface="+mn-lt"/>
                <a:cs typeface="Arial" pitchFamily="34" charset="0"/>
                <a:sym typeface="Wingdings" pitchFamily="2" charset="2"/>
              </a:rPr>
              <a:t> e.g. via </a:t>
            </a:r>
            <a:r>
              <a:rPr lang="de-DE" sz="2400" b="1" dirty="0" err="1" smtClean="0">
                <a:solidFill>
                  <a:srgbClr val="35617F"/>
                </a:solidFill>
                <a:latin typeface="+mn-lt"/>
                <a:cs typeface="Arial" pitchFamily="34" charset="0"/>
                <a:sym typeface="Wingdings" pitchFamily="2" charset="2"/>
              </a:rPr>
              <a:t>DBKSearch</a:t>
            </a:r>
            <a:r>
              <a:rPr lang="de-DE" sz="2400" b="1" dirty="0" smtClean="0">
                <a:solidFill>
                  <a:srgbClr val="35617F"/>
                </a:solidFill>
                <a:latin typeface="+mn-lt"/>
                <a:cs typeface="Arial" pitchFamily="34" charset="0"/>
                <a:sym typeface="Wingdings" pitchFamily="2" charset="2"/>
              </a:rPr>
              <a:t> </a:t>
            </a:r>
            <a:r>
              <a:rPr lang="de-DE" sz="2400" b="1" dirty="0" err="1" smtClean="0">
                <a:solidFill>
                  <a:srgbClr val="35617F"/>
                </a:solidFill>
                <a:latin typeface="+mn-lt"/>
                <a:cs typeface="Arial" pitchFamily="34" charset="0"/>
                <a:sym typeface="Wingdings" pitchFamily="2" charset="2"/>
              </a:rPr>
              <a:t>and</a:t>
            </a:r>
            <a:r>
              <a:rPr lang="de-DE" sz="2400" b="1" dirty="0" smtClean="0">
                <a:solidFill>
                  <a:srgbClr val="35617F"/>
                </a:solidFill>
                <a:latin typeface="+mn-lt"/>
                <a:cs typeface="Arial" pitchFamily="34" charset="0"/>
                <a:sym typeface="Wingdings" pitchFamily="2" charset="2"/>
              </a:rPr>
              <a:t> </a:t>
            </a:r>
            <a:r>
              <a:rPr lang="en-US" sz="2400" b="1" dirty="0" err="1" smtClean="0">
                <a:solidFill>
                  <a:srgbClr val="35617F"/>
                </a:solidFill>
                <a:latin typeface="+mn-lt"/>
                <a:cs typeface="Arial" pitchFamily="34" charset="0"/>
                <a:sym typeface="Wingdings" pitchFamily="2" charset="2"/>
              </a:rPr>
              <a:t>da|ra</a:t>
            </a:r>
            <a:r>
              <a:rPr lang="de-DE" sz="2400" b="1" dirty="0" smtClean="0">
                <a:solidFill>
                  <a:srgbClr val="35617F"/>
                </a:solidFill>
                <a:latin typeface="+mn-lt"/>
                <a:cs typeface="Arial" pitchFamily="34" charset="0"/>
                <a:sym typeface="Wingdings" pitchFamily="2" charset="2"/>
              </a:rPr>
              <a:t> </a:t>
            </a:r>
            <a:endParaRPr lang="de-DE" sz="2400" b="1" dirty="0">
              <a:solidFill>
                <a:srgbClr val="35617F"/>
              </a:solidFill>
              <a:latin typeface="+mn-lt"/>
              <a:cs typeface="Arial" pitchFamily="34" charset="0"/>
              <a:sym typeface="Wingdings" pitchFamily="2" charset="2"/>
            </a:endParaRPr>
          </a:p>
        </p:txBody>
      </p:sp>
      <p:pic>
        <p:nvPicPr>
          <p:cNvPr id="6" name="Grafik 5" descr="DBK3.jpg"/>
          <p:cNvPicPr>
            <a:picLocks noChangeAspect="1"/>
          </p:cNvPicPr>
          <p:nvPr/>
        </p:nvPicPr>
        <p:blipFill>
          <a:blip r:embed="rId3" cstate="print"/>
          <a:stretch>
            <a:fillRect/>
          </a:stretch>
        </p:blipFill>
        <p:spPr>
          <a:xfrm>
            <a:off x="539440" y="1772770"/>
            <a:ext cx="5240056" cy="4653170"/>
          </a:xfrm>
          <a:prstGeom prst="rect">
            <a:avLst/>
          </a:prstGeom>
        </p:spPr>
      </p:pic>
      <p:sp>
        <p:nvSpPr>
          <p:cNvPr id="7" name="Stern mit 4 Zacken 6"/>
          <p:cNvSpPr>
            <a:spLocks noChangeAspect="1"/>
          </p:cNvSpPr>
          <p:nvPr/>
        </p:nvSpPr>
        <p:spPr>
          <a:xfrm>
            <a:off x="395420" y="1196690"/>
            <a:ext cx="144020" cy="144020"/>
          </a:xfrm>
          <a:prstGeom prst="star4">
            <a:avLst/>
          </a:prstGeom>
          <a:gradFill>
            <a:gsLst>
              <a:gs pos="0">
                <a:schemeClr val="tx2"/>
              </a:gs>
              <a:gs pos="50000">
                <a:schemeClr val="accent1">
                  <a:tint val="44500"/>
                  <a:satMod val="160000"/>
                </a:schemeClr>
              </a:gs>
              <a:gs pos="100000">
                <a:schemeClr val="accent1">
                  <a:tint val="23500"/>
                  <a:satMod val="160000"/>
                </a:schemeClr>
              </a:gs>
            </a:gsLst>
            <a:lin ang="5400000" scaled="0"/>
          </a:gradFill>
          <a:ln w="12700"/>
          <a:effectLst>
            <a:outerShdw blurRad="50800" sx="101000" sy="101000" algn="ctr" rotWithShape="0">
              <a:srgbClr val="000000">
                <a:alpha val="43137"/>
              </a:srgbClr>
            </a:outerShdw>
          </a:effectLst>
          <a:scene3d>
            <a:camera prst="orthographicFront">
              <a:rot lat="0" lon="1079999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pic>
        <p:nvPicPr>
          <p:cNvPr id="1027" name="Picture 3"/>
          <p:cNvPicPr>
            <a:picLocks noChangeAspect="1" noChangeArrowheads="1"/>
          </p:cNvPicPr>
          <p:nvPr/>
        </p:nvPicPr>
        <p:blipFill>
          <a:blip r:embed="rId4" cstate="print"/>
          <a:srcRect l="19560" t="17515" r="21221" b="7671"/>
          <a:stretch>
            <a:fillRect/>
          </a:stretch>
        </p:blipFill>
        <p:spPr bwMode="auto">
          <a:xfrm>
            <a:off x="2339690" y="1772770"/>
            <a:ext cx="6480900" cy="460325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50000" decel="5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3000" fill="hold"/>
                                        <p:tgtEl>
                                          <p:spTgt spid="7"/>
                                        </p:tgtEl>
                                        <p:attrNameLst>
                                          <p:attrName>ppt_x</p:attrName>
                                        </p:attrNameLst>
                                      </p:cBhvr>
                                      <p:tavLst>
                                        <p:tav tm="0">
                                          <p:val>
                                            <p:strVal val="0-#ppt_w/2"/>
                                          </p:val>
                                        </p:tav>
                                        <p:tav tm="100000">
                                          <p:val>
                                            <p:strVal val="#ppt_x"/>
                                          </p:val>
                                        </p:tav>
                                      </p:tavLst>
                                    </p:anim>
                                    <p:anim calcmode="lin" valueType="num">
                                      <p:cBhvr additive="base">
                                        <p:cTn id="8" dur="3000" fill="hold"/>
                                        <p:tgtEl>
                                          <p:spTgt spid="7"/>
                                        </p:tgtEl>
                                        <p:attrNameLst>
                                          <p:attrName>ppt_y</p:attrName>
                                        </p:attrNameLst>
                                      </p:cBhvr>
                                      <p:tavLst>
                                        <p:tav tm="0">
                                          <p:val>
                                            <p:strVal val="0-#ppt_h/2"/>
                                          </p:val>
                                        </p:tav>
                                        <p:tav tm="100000">
                                          <p:val>
                                            <p:strVal val="#ppt_y"/>
                                          </p:val>
                                        </p:tav>
                                      </p:tavLst>
                                    </p:anim>
                                  </p:childTnLst>
                                </p:cTn>
                              </p:par>
                              <p:par>
                                <p:cTn id="9" presetID="8" presetClass="emph" presetSubtype="0" fill="hold" nodeType="withEffect">
                                  <p:stCondLst>
                                    <p:cond delay="0"/>
                                  </p:stCondLst>
                                  <p:childTnLst>
                                    <p:animRot by="21600000">
                                      <p:cBhvr>
                                        <p:cTn id="10" dur="2000" fill="hold"/>
                                        <p:tgtEl>
                                          <p:spTgt spid="7"/>
                                        </p:tgtEl>
                                        <p:attrNameLst>
                                          <p:attrName>r</p:attrName>
                                        </p:attrNameLst>
                                      </p:cBhvr>
                                    </p:animRot>
                                  </p:childTnLst>
                                </p:cTn>
                              </p:par>
                              <p:par>
                                <p:cTn id="11" presetID="3"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27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027"/>
                                        </p:tgtEl>
                                        <p:attrNameLst>
                                          <p:attrName>style.visibility</p:attrName>
                                        </p:attrNameLst>
                                      </p:cBhvr>
                                      <p:to>
                                        <p:strVal val="visible"/>
                                      </p:to>
                                    </p:set>
                                    <p:anim calcmode="lin" valueType="num">
                                      <p:cBhvr additive="base">
                                        <p:cTn id="24" dur="500" fill="hold"/>
                                        <p:tgtEl>
                                          <p:spTgt spid="1027"/>
                                        </p:tgtEl>
                                        <p:attrNameLst>
                                          <p:attrName>ppt_x</p:attrName>
                                        </p:attrNameLst>
                                      </p:cBhvr>
                                      <p:tavLst>
                                        <p:tav tm="0">
                                          <p:val>
                                            <p:strVal val="#ppt_x"/>
                                          </p:val>
                                        </p:tav>
                                        <p:tav tm="100000">
                                          <p:val>
                                            <p:strVal val="#ppt_x"/>
                                          </p:val>
                                        </p:tav>
                                      </p:tavLst>
                                    </p:anim>
                                    <p:anim calcmode="lin" valueType="num">
                                      <p:cBhvr additive="base">
                                        <p:cTn id="25"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8"/>
          <p:cNvSpPr>
            <a:spLocks/>
          </p:cNvSpPr>
          <p:nvPr/>
        </p:nvSpPr>
        <p:spPr bwMode="auto">
          <a:xfrm>
            <a:off x="500063" y="1101725"/>
            <a:ext cx="8207375" cy="500063"/>
          </a:xfrm>
          <a:prstGeom prst="rect">
            <a:avLst/>
          </a:prstGeom>
          <a:noFill/>
          <a:ln w="9525">
            <a:noFill/>
            <a:miter lim="800000"/>
            <a:headEnd/>
            <a:tailEnd/>
          </a:ln>
        </p:spPr>
        <p:txBody>
          <a:bodyPr anchor="ctr"/>
          <a:lstStyle/>
          <a:p>
            <a:pPr>
              <a:defRPr/>
            </a:pPr>
            <a:r>
              <a:rPr lang="de-DE" sz="2400" b="1" dirty="0">
                <a:solidFill>
                  <a:srgbClr val="35617F"/>
                </a:solidFill>
                <a:latin typeface="+mn-lt"/>
                <a:cs typeface="Arial" pitchFamily="34" charset="0"/>
              </a:rPr>
              <a:t>Main Tools</a:t>
            </a:r>
            <a:endParaRPr lang="de-DE" sz="2400" b="1" i="1" dirty="0">
              <a:solidFill>
                <a:srgbClr val="35617F"/>
              </a:solidFill>
              <a:latin typeface="+mn-lt"/>
              <a:cs typeface="Arial" pitchFamily="34" charset="0"/>
            </a:endParaRPr>
          </a:p>
        </p:txBody>
      </p:sp>
      <p:sp>
        <p:nvSpPr>
          <p:cNvPr id="5" name="Titel 1"/>
          <p:cNvSpPr>
            <a:spLocks noGrp="1"/>
          </p:cNvSpPr>
          <p:nvPr/>
        </p:nvSpPr>
        <p:spPr>
          <a:xfrm>
            <a:off x="485775" y="1643063"/>
            <a:ext cx="8515350" cy="5026025"/>
          </a:xfrm>
          <a:prstGeom prst="rect">
            <a:avLst/>
          </a:prstGeom>
        </p:spPr>
        <p:txBody>
          <a:bodyPr/>
          <a:lstStyle/>
          <a:p>
            <a:pPr>
              <a:defRPr/>
            </a:pPr>
            <a:r>
              <a:rPr lang="de-DE" b="1" dirty="0">
                <a:solidFill>
                  <a:srgbClr val="35617F"/>
                </a:solidFill>
                <a:latin typeface="Calibri" pitchFamily="34" charset="0"/>
                <a:cs typeface="Arial" pitchFamily="34" charset="0"/>
              </a:rPr>
              <a:t>2. Dataset </a:t>
            </a:r>
            <a:r>
              <a:rPr lang="de-DE" b="1" dirty="0" err="1">
                <a:solidFill>
                  <a:srgbClr val="35617F"/>
                </a:solidFill>
                <a:latin typeface="Calibri" pitchFamily="34" charset="0"/>
                <a:cs typeface="Arial" pitchFamily="34" charset="0"/>
              </a:rPr>
              <a:t>Documentation</a:t>
            </a:r>
            <a:r>
              <a:rPr lang="de-DE" b="1" dirty="0">
                <a:solidFill>
                  <a:srgbClr val="35617F"/>
                </a:solidFill>
                <a:latin typeface="Calibri" pitchFamily="34" charset="0"/>
                <a:cs typeface="Arial" pitchFamily="34" charset="0"/>
              </a:rPr>
              <a:t> Manager (DSDM)</a:t>
            </a:r>
          </a:p>
          <a:p>
            <a:pPr>
              <a:defRPr/>
            </a:pPr>
            <a:endParaRPr lang="de-DE" sz="1800" i="1" dirty="0">
              <a:latin typeface="Calibri" pitchFamily="34" charset="0"/>
            </a:endParaRPr>
          </a:p>
          <a:p>
            <a:pPr>
              <a:defRPr/>
            </a:pPr>
            <a:r>
              <a:rPr lang="de-DE" sz="1800" dirty="0">
                <a:latin typeface="Calibri" pitchFamily="34" charset="0"/>
              </a:rPr>
              <a:t>Documentation </a:t>
            </a:r>
            <a:r>
              <a:rPr lang="de-DE" sz="1800" dirty="0" err="1">
                <a:latin typeface="Calibri" pitchFamily="34" charset="0"/>
              </a:rPr>
              <a:t>of</a:t>
            </a:r>
            <a:r>
              <a:rPr lang="de-DE" sz="1800" dirty="0">
                <a:latin typeface="Calibri" pitchFamily="34" charset="0"/>
              </a:rPr>
              <a:t> </a:t>
            </a:r>
            <a:r>
              <a:rPr lang="de-DE" sz="1800" dirty="0" err="1">
                <a:latin typeface="Calibri" pitchFamily="34" charset="0"/>
              </a:rPr>
              <a:t>metadata</a:t>
            </a:r>
            <a:r>
              <a:rPr lang="de-DE" sz="1800" dirty="0">
                <a:latin typeface="Calibri" pitchFamily="34" charset="0"/>
              </a:rPr>
              <a:t> on variable-</a:t>
            </a:r>
            <a:r>
              <a:rPr lang="de-DE" sz="1800" dirty="0" err="1">
                <a:latin typeface="Calibri" pitchFamily="34" charset="0"/>
              </a:rPr>
              <a:t>level</a:t>
            </a:r>
            <a:r>
              <a:rPr lang="de-DE" sz="1800" dirty="0">
                <a:latin typeface="Calibri" pitchFamily="34" charset="0"/>
              </a:rPr>
              <a:t> </a:t>
            </a:r>
            <a:r>
              <a:rPr lang="de-DE" sz="1800" dirty="0" err="1">
                <a:latin typeface="Calibri" pitchFamily="34" charset="0"/>
              </a:rPr>
              <a:t>for</a:t>
            </a:r>
            <a:r>
              <a:rPr lang="de-DE" sz="1800" dirty="0">
                <a:latin typeface="Calibri" pitchFamily="34" charset="0"/>
              </a:rPr>
              <a:t> </a:t>
            </a:r>
            <a:r>
              <a:rPr lang="de-DE" sz="1800" dirty="0" err="1">
                <a:latin typeface="Calibri" pitchFamily="34" charset="0"/>
              </a:rPr>
              <a:t>special</a:t>
            </a:r>
            <a:r>
              <a:rPr lang="de-DE" sz="1800" dirty="0">
                <a:latin typeface="Calibri" pitchFamily="34" charset="0"/>
              </a:rPr>
              <a:t> </a:t>
            </a:r>
            <a:r>
              <a:rPr lang="de-DE" sz="1800" dirty="0" err="1">
                <a:latin typeface="Calibri" pitchFamily="34" charset="0"/>
              </a:rPr>
              <a:t>datasets</a:t>
            </a:r>
            <a:r>
              <a:rPr lang="de-DE" sz="1800" dirty="0">
                <a:latin typeface="Calibri" pitchFamily="34" charset="0"/>
              </a:rPr>
              <a:t> </a:t>
            </a:r>
            <a:r>
              <a:rPr lang="de-DE" sz="1800" dirty="0" err="1">
                <a:latin typeface="Calibri" pitchFamily="34" charset="0"/>
              </a:rPr>
              <a:t>and</a:t>
            </a:r>
            <a:r>
              <a:rPr lang="de-DE" sz="1800" dirty="0">
                <a:latin typeface="Calibri" pitchFamily="34" charset="0"/>
              </a:rPr>
              <a:t> </a:t>
            </a:r>
            <a:r>
              <a:rPr lang="de-DE" sz="1800" dirty="0" err="1">
                <a:latin typeface="Calibri" pitchFamily="34" charset="0"/>
              </a:rPr>
              <a:t>data</a:t>
            </a:r>
            <a:r>
              <a:rPr lang="de-DE" sz="1800" dirty="0">
                <a:latin typeface="Calibri" pitchFamily="34" charset="0"/>
              </a:rPr>
              <a:t> </a:t>
            </a:r>
            <a:r>
              <a:rPr lang="de-DE" sz="1800" dirty="0" err="1">
                <a:latin typeface="Calibri" pitchFamily="34" charset="0"/>
              </a:rPr>
              <a:t>collections</a:t>
            </a:r>
            <a:endParaRPr lang="de-DE" sz="1800" dirty="0">
              <a:latin typeface="Calibri" pitchFamily="34" charset="0"/>
            </a:endParaRPr>
          </a:p>
          <a:p>
            <a:pPr>
              <a:defRPr/>
            </a:pPr>
            <a:endParaRPr lang="de-DE" sz="1800" dirty="0">
              <a:latin typeface="Calibri" pitchFamily="34" charset="0"/>
            </a:endParaRPr>
          </a:p>
          <a:p>
            <a:pPr>
              <a:defRPr/>
            </a:pPr>
            <a:r>
              <a:rPr lang="en-US" sz="1800" i="1" dirty="0">
                <a:latin typeface="Calibri" pitchFamily="34" charset="0"/>
              </a:rPr>
              <a:t>A. </a:t>
            </a:r>
            <a:r>
              <a:rPr lang="en-US" sz="1800" i="1" dirty="0" err="1">
                <a:latin typeface="Calibri" pitchFamily="34" charset="0"/>
              </a:rPr>
              <a:t>Inhouse</a:t>
            </a:r>
            <a:r>
              <a:rPr lang="en-US" sz="1800" i="1" dirty="0">
                <a:latin typeface="Calibri" pitchFamily="34" charset="0"/>
              </a:rPr>
              <a:t>-tool &amp; external projects</a:t>
            </a:r>
          </a:p>
          <a:p>
            <a:pPr>
              <a:defRPr/>
            </a:pPr>
            <a:r>
              <a:rPr lang="en-US" sz="1800" i="1" dirty="0">
                <a:latin typeface="Calibri" pitchFamily="34" charset="0"/>
              </a:rPr>
              <a:t>B. ACCESS-based </a:t>
            </a:r>
            <a:r>
              <a:rPr lang="de-DE" sz="1800" i="1" dirty="0" err="1">
                <a:latin typeface="Calibri" pitchFamily="34" charset="0"/>
              </a:rPr>
              <a:t>desktop-application</a:t>
            </a:r>
            <a:r>
              <a:rPr lang="de-DE" sz="1800" i="1" dirty="0">
                <a:latin typeface="Calibri" pitchFamily="34" charset="0"/>
              </a:rPr>
              <a:t> </a:t>
            </a:r>
            <a:endParaRPr lang="en-US" sz="1800" i="1" dirty="0">
              <a:latin typeface="Calibri" pitchFamily="34" charset="0"/>
            </a:endParaRPr>
          </a:p>
          <a:p>
            <a:pPr>
              <a:defRPr/>
            </a:pPr>
            <a:r>
              <a:rPr lang="en-US" sz="1800" i="1" dirty="0">
                <a:latin typeface="Calibri" pitchFamily="34" charset="0"/>
              </a:rPr>
              <a:t>C. </a:t>
            </a:r>
            <a:r>
              <a:rPr lang="en-US" sz="1800" i="1" dirty="0" smtClean="0">
                <a:latin typeface="Calibri" pitchFamily="34" charset="0"/>
              </a:rPr>
              <a:t>DDI-supporting (Export to DDI 2.0 and 3.1)</a:t>
            </a:r>
          </a:p>
          <a:p>
            <a:pPr>
              <a:defRPr/>
            </a:pPr>
            <a:endParaRPr lang="de-DE" sz="1800" dirty="0">
              <a:latin typeface="Calibri" pitchFamily="34" charset="0"/>
            </a:endParaRPr>
          </a:p>
          <a:p>
            <a:pPr>
              <a:defRPr/>
            </a:pPr>
            <a:r>
              <a:rPr lang="de-DE" sz="1800" b="1" dirty="0">
                <a:solidFill>
                  <a:srgbClr val="35617F"/>
                </a:solidFill>
                <a:latin typeface="Calibri" pitchFamily="34" charset="0"/>
                <a:cs typeface="Arial" pitchFamily="34" charset="0"/>
              </a:rPr>
              <a:t>Information </a:t>
            </a:r>
            <a:r>
              <a:rPr lang="de-DE" sz="1800" b="1" dirty="0" err="1">
                <a:solidFill>
                  <a:srgbClr val="35617F"/>
                </a:solidFill>
                <a:latin typeface="Calibri" pitchFamily="34" charset="0"/>
                <a:cs typeface="Arial" pitchFamily="34" charset="0"/>
              </a:rPr>
              <a:t>provided</a:t>
            </a:r>
            <a:endParaRPr lang="de-DE" sz="1800" b="1" dirty="0">
              <a:solidFill>
                <a:srgbClr val="35617F"/>
              </a:solidFill>
              <a:latin typeface="Calibri" pitchFamily="34" charset="0"/>
              <a:cs typeface="Arial" pitchFamily="34" charset="0"/>
            </a:endParaRPr>
          </a:p>
          <a:p>
            <a:pPr>
              <a:defRPr/>
            </a:pPr>
            <a:r>
              <a:rPr lang="de-DE" sz="1800" dirty="0" err="1">
                <a:latin typeface="Calibri" pitchFamily="34" charset="0"/>
              </a:rPr>
              <a:t>For</a:t>
            </a:r>
            <a:r>
              <a:rPr lang="de-DE" sz="1800" dirty="0">
                <a:latin typeface="Calibri" pitchFamily="34" charset="0"/>
              </a:rPr>
              <a:t> </a:t>
            </a:r>
            <a:r>
              <a:rPr lang="de-DE" sz="1800" dirty="0" err="1">
                <a:latin typeface="Calibri" pitchFamily="34" charset="0"/>
              </a:rPr>
              <a:t>each</a:t>
            </a:r>
            <a:r>
              <a:rPr lang="de-DE" sz="1800" dirty="0">
                <a:latin typeface="Calibri" pitchFamily="34" charset="0"/>
              </a:rPr>
              <a:t> Variable:</a:t>
            </a:r>
          </a:p>
          <a:p>
            <a:pPr>
              <a:buFont typeface="Wingdings" pitchFamily="2" charset="2"/>
              <a:buChar char="Ø"/>
              <a:defRPr/>
            </a:pPr>
            <a:r>
              <a:rPr lang="de-DE" sz="1800" dirty="0">
                <a:latin typeface="Calibri" pitchFamily="34" charset="0"/>
              </a:rPr>
              <a:t> </a:t>
            </a:r>
            <a:r>
              <a:rPr lang="de-DE" sz="1800" dirty="0" err="1">
                <a:latin typeface="Calibri" pitchFamily="34" charset="0"/>
              </a:rPr>
              <a:t>Exact</a:t>
            </a:r>
            <a:r>
              <a:rPr lang="de-DE" sz="1800" dirty="0">
                <a:latin typeface="Calibri" pitchFamily="34" charset="0"/>
              </a:rPr>
              <a:t> </a:t>
            </a:r>
            <a:r>
              <a:rPr lang="de-DE" sz="1800" dirty="0" err="1">
                <a:latin typeface="Calibri" pitchFamily="34" charset="0"/>
              </a:rPr>
              <a:t>question</a:t>
            </a:r>
            <a:r>
              <a:rPr lang="de-DE" sz="1800" dirty="0">
                <a:latin typeface="Calibri" pitchFamily="34" charset="0"/>
              </a:rPr>
              <a:t> </a:t>
            </a:r>
            <a:r>
              <a:rPr lang="de-DE" sz="1800" dirty="0" err="1">
                <a:latin typeface="Calibri" pitchFamily="34" charset="0"/>
              </a:rPr>
              <a:t>and</a:t>
            </a:r>
            <a:r>
              <a:rPr lang="de-DE" sz="1800" dirty="0">
                <a:latin typeface="Calibri" pitchFamily="34" charset="0"/>
              </a:rPr>
              <a:t> </a:t>
            </a:r>
            <a:r>
              <a:rPr lang="de-DE" sz="1800" dirty="0" err="1">
                <a:latin typeface="Calibri" pitchFamily="34" charset="0"/>
              </a:rPr>
              <a:t>answer</a:t>
            </a:r>
            <a:r>
              <a:rPr lang="de-DE" sz="1800" dirty="0">
                <a:latin typeface="Calibri" pitchFamily="34" charset="0"/>
              </a:rPr>
              <a:t> </a:t>
            </a:r>
            <a:r>
              <a:rPr lang="de-DE" sz="1800" dirty="0" err="1">
                <a:latin typeface="Calibri" pitchFamily="34" charset="0"/>
              </a:rPr>
              <a:t>texts</a:t>
            </a:r>
            <a:r>
              <a:rPr lang="de-DE" sz="1800" dirty="0">
                <a:latin typeface="Calibri" pitchFamily="34" charset="0"/>
              </a:rPr>
              <a:t> </a:t>
            </a:r>
          </a:p>
          <a:p>
            <a:pPr>
              <a:buFont typeface="Wingdings" pitchFamily="2" charset="2"/>
              <a:buChar char="Ø"/>
              <a:defRPr/>
            </a:pPr>
            <a:r>
              <a:rPr lang="de-DE" sz="1800" dirty="0">
                <a:latin typeface="Calibri" pitchFamily="34" charset="0"/>
              </a:rPr>
              <a:t> Multilingual </a:t>
            </a:r>
            <a:r>
              <a:rPr lang="de-DE" sz="1800" dirty="0" err="1">
                <a:latin typeface="Calibri" pitchFamily="34" charset="0"/>
              </a:rPr>
              <a:t>documentation</a:t>
            </a:r>
            <a:r>
              <a:rPr lang="de-DE" sz="1800" dirty="0">
                <a:latin typeface="Calibri" pitchFamily="34" charset="0"/>
              </a:rPr>
              <a:t> </a:t>
            </a:r>
          </a:p>
          <a:p>
            <a:pPr marL="233363" indent="-233363">
              <a:buFont typeface="Wingdings" pitchFamily="2" charset="2"/>
              <a:buChar char="Ø"/>
              <a:defRPr/>
            </a:pPr>
            <a:r>
              <a:rPr lang="de-DE" sz="1800" dirty="0">
                <a:latin typeface="Calibri" pitchFamily="34" charset="0"/>
              </a:rPr>
              <a:t>Documentation </a:t>
            </a:r>
            <a:r>
              <a:rPr lang="de-DE" sz="1800" dirty="0" err="1">
                <a:latin typeface="Calibri" pitchFamily="34" charset="0"/>
              </a:rPr>
              <a:t>of</a:t>
            </a:r>
            <a:r>
              <a:rPr lang="de-DE" sz="1800" dirty="0">
                <a:latin typeface="Calibri" pitchFamily="34" charset="0"/>
              </a:rPr>
              <a:t> </a:t>
            </a:r>
            <a:r>
              <a:rPr lang="de-DE" sz="1800" dirty="0" err="1">
                <a:latin typeface="Calibri" pitchFamily="34" charset="0"/>
              </a:rPr>
              <a:t>deviations</a:t>
            </a:r>
            <a:r>
              <a:rPr lang="de-DE" sz="1800" dirty="0">
                <a:latin typeface="Calibri" pitchFamily="34" charset="0"/>
              </a:rPr>
              <a:t> in </a:t>
            </a:r>
            <a:r>
              <a:rPr lang="de-DE" sz="1800" dirty="0" err="1">
                <a:latin typeface="Calibri" pitchFamily="34" charset="0"/>
              </a:rPr>
              <a:t>questionnaires</a:t>
            </a:r>
            <a:r>
              <a:rPr lang="de-DE" sz="1800" dirty="0">
                <a:latin typeface="Calibri" pitchFamily="34" charset="0"/>
              </a:rPr>
              <a:t> </a:t>
            </a:r>
            <a:r>
              <a:rPr lang="de-DE" sz="1800" dirty="0" err="1">
                <a:latin typeface="Calibri" pitchFamily="34" charset="0"/>
              </a:rPr>
              <a:t>fielded</a:t>
            </a:r>
            <a:r>
              <a:rPr lang="de-DE" sz="1800" dirty="0">
                <a:latin typeface="Calibri" pitchFamily="34" charset="0"/>
              </a:rPr>
              <a:t> in different </a:t>
            </a:r>
            <a:r>
              <a:rPr lang="de-DE" sz="1800" dirty="0" err="1">
                <a:latin typeface="Calibri" pitchFamily="34" charset="0"/>
              </a:rPr>
              <a:t>waves</a:t>
            </a:r>
            <a:r>
              <a:rPr lang="de-DE" sz="1800" dirty="0">
                <a:latin typeface="Calibri" pitchFamily="34" charset="0"/>
              </a:rPr>
              <a:t> </a:t>
            </a:r>
            <a:r>
              <a:rPr lang="de-DE" sz="1800" dirty="0" err="1">
                <a:latin typeface="Calibri" pitchFamily="34" charset="0"/>
              </a:rPr>
              <a:t>or</a:t>
            </a:r>
            <a:r>
              <a:rPr lang="de-DE" sz="1800" dirty="0">
                <a:latin typeface="Calibri" pitchFamily="34" charset="0"/>
              </a:rPr>
              <a:t> countries</a:t>
            </a:r>
          </a:p>
          <a:p>
            <a:pPr>
              <a:buFont typeface="Wingdings" pitchFamily="2" charset="2"/>
              <a:buChar char="Ø"/>
              <a:defRPr/>
            </a:pPr>
            <a:r>
              <a:rPr lang="de-DE" sz="1800" dirty="0">
                <a:latin typeface="Calibri" pitchFamily="34" charset="0"/>
              </a:rPr>
              <a:t> Interviewer </a:t>
            </a:r>
            <a:r>
              <a:rPr lang="de-DE" sz="1800" dirty="0" err="1">
                <a:latin typeface="Calibri" pitchFamily="34" charset="0"/>
              </a:rPr>
              <a:t>instructions</a:t>
            </a:r>
            <a:endParaRPr lang="de-DE" sz="1800" dirty="0">
              <a:latin typeface="Calibri" pitchFamily="34" charset="0"/>
            </a:endParaRPr>
          </a:p>
          <a:p>
            <a:pPr>
              <a:buFont typeface="Wingdings" pitchFamily="2" charset="2"/>
              <a:buChar char="Ø"/>
              <a:defRPr/>
            </a:pPr>
            <a:r>
              <a:rPr lang="de-DE" sz="1800" dirty="0">
                <a:latin typeface="Calibri" pitchFamily="34" charset="0"/>
              </a:rPr>
              <a:t> Forward/</a:t>
            </a:r>
            <a:r>
              <a:rPr lang="de-DE" sz="1800" dirty="0" err="1">
                <a:latin typeface="Calibri" pitchFamily="34" charset="0"/>
              </a:rPr>
              <a:t>backward</a:t>
            </a:r>
            <a:r>
              <a:rPr lang="de-DE" sz="1800" dirty="0">
                <a:latin typeface="Calibri" pitchFamily="34" charset="0"/>
              </a:rPr>
              <a:t> </a:t>
            </a:r>
            <a:r>
              <a:rPr lang="de-DE" sz="1800" dirty="0" err="1">
                <a:latin typeface="Calibri" pitchFamily="34" charset="0"/>
              </a:rPr>
              <a:t>instructions</a:t>
            </a:r>
            <a:r>
              <a:rPr lang="de-DE" sz="1800" dirty="0">
                <a:latin typeface="Calibri" pitchFamily="34" charset="0"/>
              </a:rPr>
              <a:t> </a:t>
            </a:r>
            <a:r>
              <a:rPr lang="de-DE" sz="1800" dirty="0" err="1">
                <a:latin typeface="Calibri" pitchFamily="34" charset="0"/>
              </a:rPr>
              <a:t>for</a:t>
            </a:r>
            <a:r>
              <a:rPr lang="de-DE" sz="1800" dirty="0">
                <a:latin typeface="Calibri" pitchFamily="34" charset="0"/>
              </a:rPr>
              <a:t> filter </a:t>
            </a:r>
            <a:r>
              <a:rPr lang="de-DE" sz="1800" dirty="0" err="1">
                <a:latin typeface="Calibri" pitchFamily="34" charset="0"/>
              </a:rPr>
              <a:t>questions</a:t>
            </a:r>
            <a:endParaRPr lang="de-DE" sz="1800" dirty="0">
              <a:latin typeface="Calibri" pitchFamily="34" charset="0"/>
            </a:endParaRPr>
          </a:p>
          <a:p>
            <a:pPr>
              <a:buFont typeface="Wingdings" pitchFamily="2" charset="2"/>
              <a:buChar char="Ø"/>
              <a:defRPr/>
            </a:pPr>
            <a:r>
              <a:rPr lang="de-DE" sz="1800" dirty="0">
                <a:latin typeface="Calibri" pitchFamily="34" charset="0"/>
              </a:rPr>
              <a:t> Documentation </a:t>
            </a:r>
            <a:r>
              <a:rPr lang="de-DE" sz="1800" dirty="0" err="1">
                <a:latin typeface="Calibri" pitchFamily="34" charset="0"/>
              </a:rPr>
              <a:t>of</a:t>
            </a:r>
            <a:r>
              <a:rPr lang="de-DE" sz="1800" dirty="0">
                <a:latin typeface="Calibri" pitchFamily="34" charset="0"/>
              </a:rPr>
              <a:t> additional </a:t>
            </a:r>
            <a:r>
              <a:rPr lang="de-DE" sz="1800" dirty="0" err="1">
                <a:latin typeface="Calibri" pitchFamily="34" charset="0"/>
              </a:rPr>
              <a:t>archival</a:t>
            </a:r>
            <a:r>
              <a:rPr lang="de-DE" sz="1800" dirty="0">
                <a:latin typeface="Calibri" pitchFamily="34" charset="0"/>
              </a:rPr>
              <a:t> </a:t>
            </a:r>
            <a:r>
              <a:rPr lang="de-DE" sz="1800" dirty="0" err="1">
                <a:latin typeface="Calibri" pitchFamily="34" charset="0"/>
              </a:rPr>
              <a:t>notes</a:t>
            </a:r>
            <a:r>
              <a:rPr lang="de-DE" sz="1800" dirty="0">
                <a:latin typeface="Calibri" pitchFamily="34" charset="0"/>
              </a:rPr>
              <a:t> (e.g. </a:t>
            </a:r>
            <a:r>
              <a:rPr lang="de-DE" sz="1800" dirty="0" err="1">
                <a:latin typeface="Calibri" pitchFamily="34" charset="0"/>
              </a:rPr>
              <a:t>recoding</a:t>
            </a:r>
            <a:r>
              <a:rPr lang="de-DE" sz="1800" dirty="0">
                <a:latin typeface="Calibri" pitchFamily="34" charset="0"/>
              </a:rPr>
              <a:t>, </a:t>
            </a:r>
            <a:r>
              <a:rPr lang="de-DE" sz="1800" dirty="0" err="1">
                <a:latin typeface="Calibri" pitchFamily="34" charset="0"/>
              </a:rPr>
              <a:t>deviations</a:t>
            </a:r>
            <a:r>
              <a:rPr lang="de-DE" sz="1800" dirty="0">
                <a:latin typeface="Calibri" pitchFamily="34" charset="0"/>
              </a:rPr>
              <a:t>)</a:t>
            </a:r>
          </a:p>
          <a:p>
            <a:pPr>
              <a:buFont typeface="Wingdings" pitchFamily="2" charset="2"/>
              <a:buChar char="Ø"/>
              <a:defRPr/>
            </a:pPr>
            <a:r>
              <a:rPr lang="de-DE" sz="1800" dirty="0">
                <a:latin typeface="Calibri" pitchFamily="34" charset="0"/>
              </a:rPr>
              <a:t> Generating variable </a:t>
            </a:r>
            <a:r>
              <a:rPr lang="de-DE" sz="1800" dirty="0" err="1">
                <a:latin typeface="Calibri" pitchFamily="34" charset="0"/>
              </a:rPr>
              <a:t>categories</a:t>
            </a:r>
            <a:endParaRPr lang="de-DE" sz="1800" dirty="0">
              <a:latin typeface="Calibri" pitchFamily="34" charset="0"/>
            </a:endParaRPr>
          </a:p>
        </p:txBody>
      </p:sp>
      <p:sp>
        <p:nvSpPr>
          <p:cNvPr id="6" name="Textfeld 5"/>
          <p:cNvSpPr txBox="1"/>
          <p:nvPr/>
        </p:nvSpPr>
        <p:spPr>
          <a:xfrm>
            <a:off x="6300240" y="2833688"/>
            <a:ext cx="2214563" cy="923925"/>
          </a:xfrm>
          <a:prstGeom prst="rect">
            <a:avLst/>
          </a:prstGeom>
          <a:noFill/>
          <a:ln w="12700">
            <a:solidFill>
              <a:schemeClr val="accent1"/>
            </a:solidFill>
          </a:ln>
        </p:spPr>
        <p:txBody>
          <a:bodyPr>
            <a:spAutoFit/>
          </a:bodyPr>
          <a:lstStyle/>
          <a:p>
            <a:pPr marL="457200" indent="-457200">
              <a:defRPr/>
            </a:pPr>
            <a:r>
              <a:rPr lang="de-DE" sz="1800" b="1" dirty="0" err="1">
                <a:solidFill>
                  <a:srgbClr val="35617F"/>
                </a:solidFill>
                <a:latin typeface="+mj-lt"/>
                <a:ea typeface="+mj-ea"/>
                <a:cs typeface="Arial" pitchFamily="34" charset="0"/>
              </a:rPr>
              <a:t>Publication</a:t>
            </a:r>
            <a:r>
              <a:rPr lang="de-DE" sz="1800" b="1" dirty="0">
                <a:solidFill>
                  <a:srgbClr val="35617F"/>
                </a:solidFill>
                <a:latin typeface="+mj-lt"/>
                <a:ea typeface="+mj-ea"/>
                <a:cs typeface="Arial" pitchFamily="34" charset="0"/>
              </a:rPr>
              <a:t> via</a:t>
            </a:r>
          </a:p>
          <a:p>
            <a:pPr marL="457200" indent="-457200">
              <a:defRPr/>
            </a:pPr>
            <a:r>
              <a:rPr lang="de-DE" sz="1800" dirty="0">
                <a:latin typeface="+mj-lt"/>
                <a:ea typeface="+mj-ea"/>
                <a:cs typeface="+mj-cs"/>
              </a:rPr>
              <a:t>- ZACAT (</a:t>
            </a:r>
            <a:r>
              <a:rPr lang="de-DE" sz="1800" dirty="0" err="1">
                <a:latin typeface="+mj-lt"/>
                <a:ea typeface="+mj-ea"/>
                <a:cs typeface="+mj-cs"/>
              </a:rPr>
              <a:t>Nesstar</a:t>
            </a:r>
            <a:r>
              <a:rPr lang="de-DE" sz="1800" dirty="0">
                <a:latin typeface="+mj-lt"/>
                <a:ea typeface="+mj-ea"/>
                <a:cs typeface="+mj-cs"/>
              </a:rPr>
              <a:t>)</a:t>
            </a:r>
          </a:p>
          <a:p>
            <a:pPr marL="457200" indent="-457200">
              <a:defRPr/>
            </a:pPr>
            <a:r>
              <a:rPr lang="de-DE" sz="1800" dirty="0">
                <a:latin typeface="+mj-lt"/>
                <a:ea typeface="+mj-ea"/>
                <a:cs typeface="+mj-cs"/>
              </a:rPr>
              <a:t>- </a:t>
            </a:r>
            <a:r>
              <a:rPr lang="de-DE" sz="1800" dirty="0" err="1">
                <a:latin typeface="+mj-lt"/>
                <a:ea typeface="+mj-ea"/>
                <a:cs typeface="+mj-cs"/>
              </a:rPr>
              <a:t>CodebookExplorer</a:t>
            </a:r>
            <a:endParaRPr lang="de-DE" sz="1800" dirty="0">
              <a:latin typeface="+mj-lt"/>
              <a:ea typeface="+mj-ea"/>
              <a:cs typeface="+mj-cs"/>
            </a:endParaRPr>
          </a:p>
        </p:txBody>
      </p:sp>
      <p:sp>
        <p:nvSpPr>
          <p:cNvPr id="7" name="Stern mit 4 Zacken 6"/>
          <p:cNvSpPr>
            <a:spLocks noChangeAspect="1"/>
          </p:cNvSpPr>
          <p:nvPr/>
        </p:nvSpPr>
        <p:spPr>
          <a:xfrm>
            <a:off x="395420" y="1196690"/>
            <a:ext cx="144020" cy="144020"/>
          </a:xfrm>
          <a:prstGeom prst="star4">
            <a:avLst/>
          </a:prstGeom>
          <a:gradFill>
            <a:gsLst>
              <a:gs pos="0">
                <a:schemeClr val="tx2"/>
              </a:gs>
              <a:gs pos="50000">
                <a:schemeClr val="accent1">
                  <a:tint val="44500"/>
                  <a:satMod val="160000"/>
                </a:schemeClr>
              </a:gs>
              <a:gs pos="100000">
                <a:schemeClr val="accent1">
                  <a:tint val="23500"/>
                  <a:satMod val="160000"/>
                </a:schemeClr>
              </a:gs>
            </a:gsLst>
            <a:lin ang="5400000" scaled="0"/>
          </a:gradFill>
          <a:ln w="12700"/>
          <a:effectLst>
            <a:outerShdw blurRad="50800" sx="101000" sy="101000" algn="ctr" rotWithShape="0">
              <a:srgbClr val="000000">
                <a:alpha val="43137"/>
              </a:srgbClr>
            </a:outerShdw>
          </a:effectLst>
          <a:scene3d>
            <a:camera prst="orthographicFront">
              <a:rot lat="0" lon="1079999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50000" decel="5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3000" fill="hold"/>
                                        <p:tgtEl>
                                          <p:spTgt spid="7"/>
                                        </p:tgtEl>
                                        <p:attrNameLst>
                                          <p:attrName>ppt_x</p:attrName>
                                        </p:attrNameLst>
                                      </p:cBhvr>
                                      <p:tavLst>
                                        <p:tav tm="0">
                                          <p:val>
                                            <p:strVal val="0-#ppt_w/2"/>
                                          </p:val>
                                        </p:tav>
                                        <p:tav tm="100000">
                                          <p:val>
                                            <p:strVal val="#ppt_x"/>
                                          </p:val>
                                        </p:tav>
                                      </p:tavLst>
                                    </p:anim>
                                    <p:anim calcmode="lin" valueType="num">
                                      <p:cBhvr additive="base">
                                        <p:cTn id="8" dur="3000" fill="hold"/>
                                        <p:tgtEl>
                                          <p:spTgt spid="7"/>
                                        </p:tgtEl>
                                        <p:attrNameLst>
                                          <p:attrName>ppt_y</p:attrName>
                                        </p:attrNameLst>
                                      </p:cBhvr>
                                      <p:tavLst>
                                        <p:tav tm="0">
                                          <p:val>
                                            <p:strVal val="0-#ppt_h/2"/>
                                          </p:val>
                                        </p:tav>
                                        <p:tav tm="100000">
                                          <p:val>
                                            <p:strVal val="#ppt_y"/>
                                          </p:val>
                                        </p:tav>
                                      </p:tavLst>
                                    </p:anim>
                                  </p:childTnLst>
                                </p:cTn>
                              </p:par>
                              <p:par>
                                <p:cTn id="9" presetID="8" presetClass="emph" presetSubtype="0" fill="hold" nodeType="withEffect">
                                  <p:stCondLst>
                                    <p:cond delay="0"/>
                                  </p:stCondLst>
                                  <p:childTnLst>
                                    <p:animRot by="21600000">
                                      <p:cBhvr>
                                        <p:cTn id="10" dur="2000" fill="hold"/>
                                        <p:tgtEl>
                                          <p:spTgt spid="7"/>
                                        </p:tgtEl>
                                        <p:attrNameLst>
                                          <p:attrName>r</p:attrName>
                                        </p:attrNameLst>
                                      </p:cBhvr>
                                    </p:animRot>
                                  </p:childTnLst>
                                </p:cTn>
                              </p:par>
                              <p:par>
                                <p:cTn id="11" presetID="3"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2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Zacat.jpg"/>
          <p:cNvPicPr>
            <a:picLocks noChangeAspect="1"/>
          </p:cNvPicPr>
          <p:nvPr/>
        </p:nvPicPr>
        <p:blipFill>
          <a:blip r:embed="rId3" cstate="print"/>
          <a:srcRect/>
          <a:stretch>
            <a:fillRect/>
          </a:stretch>
        </p:blipFill>
        <p:spPr bwMode="auto">
          <a:xfrm>
            <a:off x="633413" y="1714500"/>
            <a:ext cx="5834062" cy="4548188"/>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467430" y="1844780"/>
            <a:ext cx="8207183" cy="4104570"/>
          </a:xfrm>
          <a:prstGeom prst="rect">
            <a:avLst/>
          </a:prstGeom>
          <a:noFill/>
          <a:ln w="9525">
            <a:noFill/>
            <a:miter lim="800000"/>
            <a:headEnd/>
            <a:tailEnd/>
          </a:ln>
        </p:spPr>
      </p:pic>
      <p:sp>
        <p:nvSpPr>
          <p:cNvPr id="11268" name="Rectangle 8"/>
          <p:cNvSpPr>
            <a:spLocks/>
          </p:cNvSpPr>
          <p:nvPr/>
        </p:nvSpPr>
        <p:spPr bwMode="auto">
          <a:xfrm>
            <a:off x="500063" y="1101725"/>
            <a:ext cx="8207375" cy="500063"/>
          </a:xfrm>
          <a:prstGeom prst="rect">
            <a:avLst/>
          </a:prstGeom>
          <a:noFill/>
          <a:ln w="9525">
            <a:noFill/>
            <a:miter lim="800000"/>
            <a:headEnd/>
            <a:tailEnd/>
          </a:ln>
        </p:spPr>
        <p:txBody>
          <a:bodyPr anchor="ctr"/>
          <a:lstStyle/>
          <a:p>
            <a:pPr>
              <a:defRPr/>
            </a:pPr>
            <a:r>
              <a:rPr lang="de-DE" sz="2400" b="1" dirty="0">
                <a:solidFill>
                  <a:srgbClr val="35617F"/>
                </a:solidFill>
                <a:latin typeface="+mn-lt"/>
                <a:cs typeface="Arial" pitchFamily="34" charset="0"/>
                <a:sym typeface="Wingdings" pitchFamily="2" charset="2"/>
              </a:rPr>
              <a:t>DSDM</a:t>
            </a:r>
            <a:r>
              <a:rPr lang="de-DE" sz="2400" b="1" dirty="0">
                <a:solidFill>
                  <a:srgbClr val="35617F"/>
                </a:solidFill>
                <a:latin typeface="+mn-lt"/>
                <a:cs typeface="Arial" pitchFamily="34" charset="0"/>
              </a:rPr>
              <a:t> </a:t>
            </a:r>
            <a:r>
              <a:rPr lang="de-DE" sz="2400" b="1" dirty="0">
                <a:solidFill>
                  <a:srgbClr val="35617F"/>
                </a:solidFill>
                <a:latin typeface="+mn-lt"/>
                <a:cs typeface="Arial" pitchFamily="34" charset="0"/>
                <a:sym typeface="Wingdings" pitchFamily="2" charset="2"/>
              </a:rPr>
              <a:t> </a:t>
            </a:r>
            <a:r>
              <a:rPr lang="de-DE" sz="2400" b="1" dirty="0" err="1">
                <a:solidFill>
                  <a:srgbClr val="35617F"/>
                </a:solidFill>
                <a:latin typeface="+mn-lt"/>
                <a:cs typeface="Arial" pitchFamily="34" charset="0"/>
              </a:rPr>
              <a:t>Publication</a:t>
            </a:r>
            <a:r>
              <a:rPr lang="de-DE" sz="2400" b="1" dirty="0">
                <a:solidFill>
                  <a:srgbClr val="35617F"/>
                </a:solidFill>
                <a:latin typeface="+mn-lt"/>
                <a:cs typeface="Arial" pitchFamily="34" charset="0"/>
              </a:rPr>
              <a:t> via ZACAT </a:t>
            </a:r>
            <a:endParaRPr lang="de-DE" sz="2400" b="1" i="1" dirty="0">
              <a:solidFill>
                <a:srgbClr val="35617F"/>
              </a:solidFill>
              <a:latin typeface="+mn-lt"/>
              <a:cs typeface="Arial" pitchFamily="34" charset="0"/>
            </a:endParaRPr>
          </a:p>
        </p:txBody>
      </p:sp>
      <p:pic>
        <p:nvPicPr>
          <p:cNvPr id="12294" name="Picture 6"/>
          <p:cNvPicPr>
            <a:picLocks noChangeAspect="1" noChangeArrowheads="1"/>
          </p:cNvPicPr>
          <p:nvPr/>
        </p:nvPicPr>
        <p:blipFill>
          <a:blip r:embed="rId5" cstate="print"/>
          <a:srcRect/>
          <a:stretch>
            <a:fillRect/>
          </a:stretch>
        </p:blipFill>
        <p:spPr bwMode="auto">
          <a:xfrm>
            <a:off x="4357688" y="3071813"/>
            <a:ext cx="3287712" cy="3071812"/>
          </a:xfrm>
          <a:prstGeom prst="rect">
            <a:avLst/>
          </a:prstGeom>
          <a:noFill/>
          <a:ln w="9525">
            <a:noFill/>
            <a:miter lim="800000"/>
            <a:headEnd/>
            <a:tailEnd/>
          </a:ln>
        </p:spPr>
      </p:pic>
      <p:pic>
        <p:nvPicPr>
          <p:cNvPr id="7" name="Picture 6"/>
          <p:cNvPicPr>
            <a:picLocks noChangeAspect="1" noChangeArrowheads="1"/>
          </p:cNvPicPr>
          <p:nvPr/>
        </p:nvPicPr>
        <p:blipFill>
          <a:blip r:embed="rId6" cstate="print"/>
          <a:srcRect/>
          <a:stretch>
            <a:fillRect/>
          </a:stretch>
        </p:blipFill>
        <p:spPr bwMode="auto">
          <a:xfrm>
            <a:off x="5143500" y="3071813"/>
            <a:ext cx="3357563" cy="3078162"/>
          </a:xfrm>
          <a:prstGeom prst="rect">
            <a:avLst/>
          </a:prstGeom>
          <a:noFill/>
          <a:ln w="9525">
            <a:noFill/>
            <a:miter lim="800000"/>
            <a:headEnd/>
            <a:tailEnd/>
          </a:ln>
        </p:spPr>
      </p:pic>
      <p:sp>
        <p:nvSpPr>
          <p:cNvPr id="8" name="Stern mit 4 Zacken 7"/>
          <p:cNvSpPr>
            <a:spLocks noChangeAspect="1"/>
          </p:cNvSpPr>
          <p:nvPr/>
        </p:nvSpPr>
        <p:spPr>
          <a:xfrm>
            <a:off x="395420" y="1196690"/>
            <a:ext cx="144020" cy="144020"/>
          </a:xfrm>
          <a:prstGeom prst="star4">
            <a:avLst/>
          </a:prstGeom>
          <a:gradFill>
            <a:gsLst>
              <a:gs pos="0">
                <a:schemeClr val="tx2"/>
              </a:gs>
              <a:gs pos="50000">
                <a:schemeClr val="accent1">
                  <a:tint val="44500"/>
                  <a:satMod val="160000"/>
                </a:schemeClr>
              </a:gs>
              <a:gs pos="100000">
                <a:schemeClr val="accent1">
                  <a:tint val="23500"/>
                  <a:satMod val="160000"/>
                </a:schemeClr>
              </a:gs>
            </a:gsLst>
            <a:lin ang="5400000" scaled="0"/>
          </a:gradFill>
          <a:ln w="12700"/>
          <a:effectLst>
            <a:outerShdw blurRad="50800" sx="101000" sy="101000" algn="ctr" rotWithShape="0">
              <a:srgbClr val="000000">
                <a:alpha val="43137"/>
              </a:srgbClr>
            </a:outerShdw>
          </a:effectLst>
          <a:scene3d>
            <a:camera prst="orthographicFront">
              <a:rot lat="0" lon="1079999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50000" decel="5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0" fill="hold"/>
                                        <p:tgtEl>
                                          <p:spTgt spid="8"/>
                                        </p:tgtEl>
                                        <p:attrNameLst>
                                          <p:attrName>ppt_x</p:attrName>
                                        </p:attrNameLst>
                                      </p:cBhvr>
                                      <p:tavLst>
                                        <p:tav tm="0">
                                          <p:val>
                                            <p:strVal val="0-#ppt_w/2"/>
                                          </p:val>
                                        </p:tav>
                                        <p:tav tm="100000">
                                          <p:val>
                                            <p:strVal val="#ppt_x"/>
                                          </p:val>
                                        </p:tav>
                                      </p:tavLst>
                                    </p:anim>
                                    <p:anim calcmode="lin" valueType="num">
                                      <p:cBhvr additive="base">
                                        <p:cTn id="8" dur="3000" fill="hold"/>
                                        <p:tgtEl>
                                          <p:spTgt spid="8"/>
                                        </p:tgtEl>
                                        <p:attrNameLst>
                                          <p:attrName>ppt_y</p:attrName>
                                        </p:attrNameLst>
                                      </p:cBhvr>
                                      <p:tavLst>
                                        <p:tav tm="0">
                                          <p:val>
                                            <p:strVal val="0-#ppt_h/2"/>
                                          </p:val>
                                        </p:tav>
                                        <p:tav tm="100000">
                                          <p:val>
                                            <p:strVal val="#ppt_y"/>
                                          </p:val>
                                        </p:tav>
                                      </p:tavLst>
                                    </p:anim>
                                  </p:childTnLst>
                                </p:cTn>
                              </p:par>
                              <p:par>
                                <p:cTn id="9" presetID="8" presetClass="emph" presetSubtype="0" fill="hold" nodeType="withEffect">
                                  <p:stCondLst>
                                    <p:cond delay="0"/>
                                  </p:stCondLst>
                                  <p:childTnLst>
                                    <p:animRot by="21600000">
                                      <p:cBhvr>
                                        <p:cTn id="10" dur="2000" fill="hold"/>
                                        <p:tgtEl>
                                          <p:spTgt spid="8"/>
                                        </p:tgtEl>
                                        <p:attrNameLst>
                                          <p:attrName>r</p:attrName>
                                        </p:attrNameLst>
                                      </p:cBhvr>
                                    </p:animRot>
                                  </p:childTnLst>
                                </p:cTn>
                              </p:par>
                              <p:par>
                                <p:cTn id="11" presetID="3"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27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051"/>
                                        </p:tgtEl>
                                        <p:attrNameLst>
                                          <p:attrName>style.visibility</p:attrName>
                                        </p:attrNameLst>
                                      </p:cBhvr>
                                      <p:to>
                                        <p:strVal val="visible"/>
                                      </p:to>
                                    </p:set>
                                    <p:anim calcmode="lin" valueType="num">
                                      <p:cBhvr additive="base">
                                        <p:cTn id="24" dur="500" fill="hold"/>
                                        <p:tgtEl>
                                          <p:spTgt spid="2051"/>
                                        </p:tgtEl>
                                        <p:attrNameLst>
                                          <p:attrName>ppt_x</p:attrName>
                                        </p:attrNameLst>
                                      </p:cBhvr>
                                      <p:tavLst>
                                        <p:tav tm="0">
                                          <p:val>
                                            <p:strVal val="#ppt_x"/>
                                          </p:val>
                                        </p:tav>
                                        <p:tav tm="100000">
                                          <p:val>
                                            <p:strVal val="#ppt_x"/>
                                          </p:val>
                                        </p:tav>
                                      </p:tavLst>
                                    </p:anim>
                                    <p:anim calcmode="lin" valueType="num">
                                      <p:cBhvr additive="base">
                                        <p:cTn id="25"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2294"/>
                                        </p:tgtEl>
                                        <p:attrNameLst>
                                          <p:attrName>style.visibility</p:attrName>
                                        </p:attrNameLst>
                                      </p:cBhvr>
                                      <p:to>
                                        <p:strVal val="visible"/>
                                      </p:to>
                                    </p:set>
                                    <p:anim calcmode="lin" valueType="num">
                                      <p:cBhvr additive="base">
                                        <p:cTn id="30" dur="500" fill="hold"/>
                                        <p:tgtEl>
                                          <p:spTgt spid="12294"/>
                                        </p:tgtEl>
                                        <p:attrNameLst>
                                          <p:attrName>ppt_x</p:attrName>
                                        </p:attrNameLst>
                                      </p:cBhvr>
                                      <p:tavLst>
                                        <p:tav tm="0">
                                          <p:val>
                                            <p:strVal val="#ppt_x"/>
                                          </p:val>
                                        </p:tav>
                                        <p:tav tm="100000">
                                          <p:val>
                                            <p:strVal val="#ppt_x"/>
                                          </p:val>
                                        </p:tav>
                                      </p:tavLst>
                                    </p:anim>
                                    <p:anim calcmode="lin" valueType="num">
                                      <p:cBhvr additive="base">
                                        <p:cTn id="31" dur="500" fill="hold"/>
                                        <p:tgtEl>
                                          <p:spTgt spid="1229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p:cNvSpPr>
            <a:spLocks noGrp="1"/>
          </p:cNvSpPr>
          <p:nvPr/>
        </p:nvSpPr>
        <p:spPr>
          <a:xfrm>
            <a:off x="495300" y="1643063"/>
            <a:ext cx="8229600" cy="4929187"/>
          </a:xfrm>
          <a:prstGeom prst="rect">
            <a:avLst/>
          </a:prstGeom>
        </p:spPr>
        <p:txBody>
          <a:bodyPr/>
          <a:lstStyle/>
          <a:p>
            <a:pPr>
              <a:defRPr/>
            </a:pPr>
            <a:r>
              <a:rPr lang="de-DE" sz="2200" b="1" dirty="0">
                <a:solidFill>
                  <a:srgbClr val="35617F"/>
                </a:solidFill>
                <a:latin typeface="Calibri" pitchFamily="34" charset="0"/>
                <a:cs typeface="Arial" pitchFamily="34" charset="0"/>
              </a:rPr>
              <a:t>3. </a:t>
            </a:r>
            <a:r>
              <a:rPr lang="de-DE" sz="2200" b="1" dirty="0" err="1">
                <a:solidFill>
                  <a:srgbClr val="35617F"/>
                </a:solidFill>
                <a:latin typeface="Calibri" pitchFamily="34" charset="0"/>
                <a:cs typeface="Arial" pitchFamily="34" charset="0"/>
              </a:rPr>
              <a:t>CodebookExplorer</a:t>
            </a:r>
            <a:r>
              <a:rPr lang="de-DE" sz="2200" b="1" dirty="0">
                <a:solidFill>
                  <a:srgbClr val="35617F"/>
                </a:solidFill>
                <a:latin typeface="Calibri" pitchFamily="34" charset="0"/>
                <a:cs typeface="Arial" pitchFamily="34" charset="0"/>
              </a:rPr>
              <a:t> (CBE)</a:t>
            </a:r>
          </a:p>
          <a:p>
            <a:pPr>
              <a:defRPr/>
            </a:pPr>
            <a:endParaRPr lang="de-DE" sz="1800" i="1" dirty="0">
              <a:latin typeface="Calibri" pitchFamily="34" charset="0"/>
            </a:endParaRPr>
          </a:p>
          <a:p>
            <a:pPr>
              <a:defRPr/>
            </a:pPr>
            <a:r>
              <a:rPr lang="de-DE" sz="1800" dirty="0">
                <a:latin typeface="Calibri" pitchFamily="34" charset="0"/>
              </a:rPr>
              <a:t>Tool on </a:t>
            </a:r>
            <a:r>
              <a:rPr lang="de-DE" sz="1800" dirty="0" err="1">
                <a:latin typeface="Calibri" pitchFamily="34" charset="0"/>
              </a:rPr>
              <a:t>context-level</a:t>
            </a:r>
            <a:r>
              <a:rPr lang="de-DE" sz="1800" dirty="0">
                <a:latin typeface="Calibri" pitchFamily="34" charset="0"/>
              </a:rPr>
              <a:t> </a:t>
            </a:r>
            <a:r>
              <a:rPr lang="en-US" sz="1800" dirty="0">
                <a:latin typeface="Calibri" pitchFamily="34" charset="0"/>
              </a:rPr>
              <a:t>which gives easy retrieval possibilities to end-users for databases of specific </a:t>
            </a:r>
            <a:r>
              <a:rPr lang="en-US" sz="1800" dirty="0" smtClean="0">
                <a:latin typeface="Calibri" pitchFamily="34" charset="0"/>
              </a:rPr>
              <a:t>topics, </a:t>
            </a:r>
            <a:r>
              <a:rPr lang="de-DE" sz="1800" dirty="0" err="1" smtClean="0">
                <a:latin typeface="Calibri" pitchFamily="34" charset="0"/>
              </a:rPr>
              <a:t>relations</a:t>
            </a:r>
            <a:r>
              <a:rPr lang="de-DE" sz="1800" dirty="0" smtClean="0">
                <a:latin typeface="Calibri" pitchFamily="34" charset="0"/>
              </a:rPr>
              <a:t> </a:t>
            </a:r>
            <a:r>
              <a:rPr lang="de-DE" sz="1800" dirty="0" err="1" smtClean="0">
                <a:latin typeface="Calibri" pitchFamily="34" charset="0"/>
              </a:rPr>
              <a:t>and</a:t>
            </a:r>
            <a:r>
              <a:rPr lang="de-DE" sz="1800" dirty="0" smtClean="0">
                <a:latin typeface="Calibri" pitchFamily="34" charset="0"/>
              </a:rPr>
              <a:t> </a:t>
            </a:r>
            <a:r>
              <a:rPr lang="de-DE" sz="1800" dirty="0" err="1" smtClean="0">
                <a:latin typeface="Calibri" pitchFamily="34" charset="0"/>
              </a:rPr>
              <a:t>structure</a:t>
            </a:r>
            <a:r>
              <a:rPr lang="de-DE" sz="1800" dirty="0" smtClean="0">
                <a:latin typeface="Calibri" pitchFamily="34" charset="0"/>
              </a:rPr>
              <a:t> </a:t>
            </a:r>
            <a:r>
              <a:rPr lang="de-DE" sz="1800" dirty="0" err="1" smtClean="0">
                <a:latin typeface="Calibri" pitchFamily="34" charset="0"/>
              </a:rPr>
              <a:t>of</a:t>
            </a:r>
            <a:r>
              <a:rPr lang="de-DE" sz="1800" dirty="0" smtClean="0">
                <a:latin typeface="Calibri" pitchFamily="34" charset="0"/>
              </a:rPr>
              <a:t> variables</a:t>
            </a:r>
            <a:endParaRPr lang="en-US" sz="1800" dirty="0">
              <a:latin typeface="Calibri" pitchFamily="34" charset="0"/>
            </a:endParaRPr>
          </a:p>
          <a:p>
            <a:pPr>
              <a:defRPr/>
            </a:pPr>
            <a:endParaRPr lang="en-US" sz="1800" dirty="0">
              <a:latin typeface="Calibri" pitchFamily="34" charset="0"/>
            </a:endParaRPr>
          </a:p>
          <a:p>
            <a:pPr>
              <a:buFontTx/>
              <a:buAutoNum type="alphaUcPeriod"/>
              <a:defRPr/>
            </a:pPr>
            <a:r>
              <a:rPr lang="en-US" sz="1800" i="1" dirty="0">
                <a:latin typeface="Calibri" pitchFamily="34" charset="0"/>
              </a:rPr>
              <a:t> Tool for </a:t>
            </a:r>
            <a:r>
              <a:rPr lang="en-US" sz="1800" i="1" dirty="0" smtClean="0">
                <a:latin typeface="Calibri" pitchFamily="34" charset="0"/>
              </a:rPr>
              <a:t>end-users</a:t>
            </a:r>
            <a:endParaRPr lang="en-US" sz="1800" i="1" dirty="0">
              <a:latin typeface="Calibri" pitchFamily="34" charset="0"/>
            </a:endParaRPr>
          </a:p>
          <a:p>
            <a:pPr>
              <a:buFontTx/>
              <a:buAutoNum type="alphaUcPeriod"/>
              <a:defRPr/>
            </a:pPr>
            <a:r>
              <a:rPr lang="en-US" sz="1800" i="1" dirty="0">
                <a:latin typeface="Calibri" pitchFamily="34" charset="0"/>
              </a:rPr>
              <a:t> </a:t>
            </a:r>
            <a:r>
              <a:rPr lang="en-US" sz="1800" i="1" dirty="0" err="1">
                <a:latin typeface="Calibri" pitchFamily="34" charset="0"/>
              </a:rPr>
              <a:t>Inhouse</a:t>
            </a:r>
            <a:r>
              <a:rPr lang="en-US" sz="1800" i="1" dirty="0">
                <a:latin typeface="Calibri" pitchFamily="34" charset="0"/>
              </a:rPr>
              <a:t>-tool supporting the publication of context </a:t>
            </a:r>
          </a:p>
          <a:p>
            <a:pPr indent="223838">
              <a:defRPr/>
            </a:pPr>
            <a:r>
              <a:rPr lang="en-US" sz="1800" i="1" dirty="0">
                <a:latin typeface="Calibri" pitchFamily="34" charset="0"/>
              </a:rPr>
              <a:t>information (e.g. comparable questions, show cards) </a:t>
            </a:r>
          </a:p>
          <a:p>
            <a:pPr>
              <a:defRPr/>
            </a:pPr>
            <a:r>
              <a:rPr lang="en-US" sz="1800" i="1" dirty="0">
                <a:latin typeface="Calibri" pitchFamily="34" charset="0"/>
              </a:rPr>
              <a:t>C. Not DDI-supporting</a:t>
            </a:r>
            <a:endParaRPr lang="de-DE" sz="1800" i="1" dirty="0">
              <a:latin typeface="Calibri" pitchFamily="34" charset="0"/>
            </a:endParaRPr>
          </a:p>
          <a:p>
            <a:pPr>
              <a:defRPr/>
            </a:pPr>
            <a:endParaRPr lang="de-DE" sz="1800" dirty="0">
              <a:latin typeface="Calibri" pitchFamily="34" charset="0"/>
            </a:endParaRPr>
          </a:p>
          <a:p>
            <a:pPr>
              <a:defRPr/>
            </a:pPr>
            <a:r>
              <a:rPr lang="de-DE" sz="1800" b="1" dirty="0">
                <a:solidFill>
                  <a:srgbClr val="35617F"/>
                </a:solidFill>
                <a:latin typeface="Calibri" pitchFamily="34" charset="0"/>
                <a:cs typeface="Arial" pitchFamily="34" charset="0"/>
              </a:rPr>
              <a:t>Information </a:t>
            </a:r>
            <a:r>
              <a:rPr lang="de-DE" sz="1800" b="1" dirty="0" err="1">
                <a:solidFill>
                  <a:srgbClr val="35617F"/>
                </a:solidFill>
                <a:latin typeface="Calibri" pitchFamily="34" charset="0"/>
                <a:cs typeface="Arial" pitchFamily="34" charset="0"/>
              </a:rPr>
              <a:t>provided</a:t>
            </a:r>
            <a:endParaRPr lang="de-DE" sz="1800" b="1" dirty="0">
              <a:solidFill>
                <a:srgbClr val="35617F"/>
              </a:solidFill>
              <a:latin typeface="Calibri" pitchFamily="34" charset="0"/>
              <a:cs typeface="Arial" pitchFamily="34" charset="0"/>
            </a:endParaRPr>
          </a:p>
          <a:p>
            <a:pPr>
              <a:defRPr/>
            </a:pPr>
            <a:r>
              <a:rPr lang="en-US" sz="1800" dirty="0">
                <a:latin typeface="Calibri" pitchFamily="34" charset="0"/>
              </a:rPr>
              <a:t>For each study/data set</a:t>
            </a:r>
          </a:p>
          <a:p>
            <a:pPr indent="233363">
              <a:buFont typeface="Wingdings" pitchFamily="2" charset="2"/>
              <a:buChar char="Ø"/>
              <a:defRPr/>
            </a:pPr>
            <a:r>
              <a:rPr lang="en-US" sz="1800" dirty="0">
                <a:latin typeface="Calibri" pitchFamily="34" charset="0"/>
              </a:rPr>
              <a:t>Browsing studies or trends, topics, scales etc. </a:t>
            </a:r>
          </a:p>
          <a:p>
            <a:pPr indent="233363">
              <a:buFont typeface="Wingdings" pitchFamily="2" charset="2"/>
              <a:buChar char="Ø"/>
              <a:defRPr/>
            </a:pPr>
            <a:r>
              <a:rPr lang="en-US" sz="1800" dirty="0">
                <a:latin typeface="Calibri" pitchFamily="34" charset="0"/>
              </a:rPr>
              <a:t>Structuring of variables according to content or methodical aspects</a:t>
            </a:r>
          </a:p>
          <a:p>
            <a:pPr indent="233363">
              <a:buFont typeface="Wingdings" pitchFamily="2" charset="2"/>
              <a:buChar char="Ø"/>
              <a:defRPr/>
            </a:pPr>
            <a:r>
              <a:rPr lang="en-US" sz="1800" dirty="0" smtClean="0">
                <a:latin typeface="Calibri" pitchFamily="34" charset="0"/>
              </a:rPr>
              <a:t>Comparison of </a:t>
            </a:r>
            <a:r>
              <a:rPr lang="en-US" sz="1800" dirty="0">
                <a:latin typeface="Calibri" pitchFamily="34" charset="0"/>
              </a:rPr>
              <a:t>question </a:t>
            </a:r>
            <a:r>
              <a:rPr lang="en-US" sz="1800" dirty="0" smtClean="0">
                <a:latin typeface="Calibri" pitchFamily="34" charset="0"/>
              </a:rPr>
              <a:t>texts and Show Cards</a:t>
            </a:r>
            <a:endParaRPr lang="en-US" sz="1800" dirty="0">
              <a:latin typeface="Calibri" pitchFamily="34" charset="0"/>
            </a:endParaRPr>
          </a:p>
          <a:p>
            <a:pPr indent="233363">
              <a:buFont typeface="Wingdings" pitchFamily="2" charset="2"/>
              <a:buChar char="Ø"/>
              <a:defRPr/>
            </a:pPr>
            <a:r>
              <a:rPr lang="en-US" sz="1800" dirty="0" smtClean="0">
                <a:latin typeface="Calibri" pitchFamily="34" charset="0"/>
              </a:rPr>
              <a:t>First analysis </a:t>
            </a:r>
            <a:r>
              <a:rPr lang="en-US" sz="1800" dirty="0">
                <a:latin typeface="Calibri" pitchFamily="34" charset="0"/>
              </a:rPr>
              <a:t>like frequencies or crosstabs</a:t>
            </a:r>
          </a:p>
          <a:p>
            <a:pPr indent="233363">
              <a:buFont typeface="Wingdings" pitchFamily="2" charset="2"/>
              <a:buChar char="Ø"/>
              <a:defRPr/>
            </a:pPr>
            <a:r>
              <a:rPr lang="en-US" sz="1800" dirty="0" smtClean="0">
                <a:latin typeface="Calibri" pitchFamily="34" charset="0"/>
              </a:rPr>
              <a:t>Questionnaires</a:t>
            </a:r>
            <a:endParaRPr lang="en-US" sz="1800" dirty="0">
              <a:latin typeface="Calibri" pitchFamily="34" charset="0"/>
            </a:endParaRPr>
          </a:p>
          <a:p>
            <a:pPr indent="233363">
              <a:buFont typeface="Wingdings" pitchFamily="2" charset="2"/>
              <a:buChar char="Ø"/>
              <a:defRPr/>
            </a:pPr>
            <a:r>
              <a:rPr lang="en-US" sz="1800" dirty="0">
                <a:latin typeface="Calibri" pitchFamily="34" charset="0"/>
              </a:rPr>
              <a:t>Access to SPSS datasets</a:t>
            </a:r>
            <a:endParaRPr lang="de-DE" sz="2400" dirty="0">
              <a:latin typeface="Calibri" pitchFamily="34" charset="0"/>
            </a:endParaRPr>
          </a:p>
        </p:txBody>
      </p:sp>
      <p:sp>
        <p:nvSpPr>
          <p:cNvPr id="4" name="Textfeld 3"/>
          <p:cNvSpPr txBox="1"/>
          <p:nvPr/>
        </p:nvSpPr>
        <p:spPr>
          <a:xfrm>
            <a:off x="5940190" y="2833688"/>
            <a:ext cx="2736380" cy="1477328"/>
          </a:xfrm>
          <a:prstGeom prst="rect">
            <a:avLst/>
          </a:prstGeom>
          <a:noFill/>
          <a:ln w="12700">
            <a:solidFill>
              <a:schemeClr val="accent1"/>
            </a:solidFill>
          </a:ln>
        </p:spPr>
        <p:txBody>
          <a:bodyPr wrap="square">
            <a:spAutoFit/>
          </a:bodyPr>
          <a:lstStyle/>
          <a:p>
            <a:pPr marL="457200" indent="-457200">
              <a:defRPr/>
            </a:pPr>
            <a:r>
              <a:rPr lang="de-DE" sz="1800" b="1" dirty="0" err="1">
                <a:solidFill>
                  <a:srgbClr val="35617F"/>
                </a:solidFill>
                <a:latin typeface="+mj-lt"/>
                <a:ea typeface="+mj-ea"/>
                <a:cs typeface="Arial" pitchFamily="34" charset="0"/>
              </a:rPr>
              <a:t>Publication</a:t>
            </a:r>
            <a:r>
              <a:rPr lang="de-DE" sz="1800" b="1" dirty="0">
                <a:solidFill>
                  <a:srgbClr val="35617F"/>
                </a:solidFill>
                <a:latin typeface="+mj-lt"/>
                <a:ea typeface="+mj-ea"/>
                <a:cs typeface="Arial" pitchFamily="34" charset="0"/>
              </a:rPr>
              <a:t> via</a:t>
            </a:r>
          </a:p>
          <a:p>
            <a:pPr marL="87313" indent="-87313">
              <a:defRPr/>
            </a:pPr>
            <a:r>
              <a:rPr lang="de-DE" sz="1800" dirty="0">
                <a:latin typeface="+mn-lt"/>
                <a:ea typeface="+mj-ea"/>
                <a:cs typeface="+mj-cs"/>
              </a:rPr>
              <a:t>- </a:t>
            </a:r>
            <a:r>
              <a:rPr lang="de-DE" sz="1800" dirty="0" err="1">
                <a:latin typeface="+mn-lt"/>
                <a:ea typeface="+mj-ea"/>
                <a:cs typeface="+mj-cs"/>
              </a:rPr>
              <a:t>CodebookExplorer</a:t>
            </a:r>
            <a:r>
              <a:rPr lang="de-DE" sz="1800" dirty="0">
                <a:latin typeface="+mn-lt"/>
                <a:ea typeface="+mj-ea"/>
                <a:cs typeface="+mj-cs"/>
              </a:rPr>
              <a:t> </a:t>
            </a:r>
          </a:p>
          <a:p>
            <a:pPr marL="9525" indent="-9525">
              <a:buFontTx/>
              <a:buChar char="-"/>
              <a:defRPr/>
            </a:pPr>
            <a:r>
              <a:rPr lang="de-DE" sz="1800" dirty="0">
                <a:latin typeface="+mn-lt"/>
                <a:ea typeface="+mj-ea"/>
                <a:cs typeface="+mj-cs"/>
              </a:rPr>
              <a:t> </a:t>
            </a:r>
            <a:r>
              <a:rPr lang="de-DE" sz="1800" dirty="0" smtClean="0">
                <a:latin typeface="+mn-lt"/>
                <a:ea typeface="+mj-ea"/>
                <a:cs typeface="+mj-cs"/>
              </a:rPr>
              <a:t>ZACAT</a:t>
            </a:r>
          </a:p>
          <a:p>
            <a:pPr marL="9525" indent="-9525">
              <a:buFontTx/>
              <a:buChar char="-"/>
              <a:defRPr/>
            </a:pPr>
            <a:r>
              <a:rPr lang="de-DE" sz="1800" dirty="0" smtClean="0">
                <a:latin typeface="+mn-lt"/>
                <a:ea typeface="+mj-ea"/>
                <a:cs typeface="+mj-cs"/>
              </a:rPr>
              <a:t> Online Variable </a:t>
            </a:r>
            <a:r>
              <a:rPr lang="de-DE" sz="1800" dirty="0" err="1" smtClean="0">
                <a:latin typeface="+mn-lt"/>
                <a:ea typeface="+mj-ea"/>
                <a:cs typeface="+mj-cs"/>
              </a:rPr>
              <a:t>Overview</a:t>
            </a:r>
            <a:endParaRPr lang="de-DE" sz="1800" dirty="0" smtClean="0">
              <a:latin typeface="+mn-lt"/>
              <a:ea typeface="+mj-ea"/>
              <a:cs typeface="+mj-cs"/>
            </a:endParaRPr>
          </a:p>
          <a:p>
            <a:pPr marL="9525" indent="-9525">
              <a:buFontTx/>
              <a:buChar char="-"/>
              <a:defRPr/>
            </a:pPr>
            <a:r>
              <a:rPr lang="de-DE" sz="1800" dirty="0" smtClean="0">
                <a:latin typeface="+mn-lt"/>
                <a:ea typeface="+mj-ea"/>
                <a:cs typeface="+mj-cs"/>
              </a:rPr>
              <a:t> Reports</a:t>
            </a:r>
          </a:p>
        </p:txBody>
      </p:sp>
      <p:sp>
        <p:nvSpPr>
          <p:cNvPr id="5" name="Rectangle 8"/>
          <p:cNvSpPr>
            <a:spLocks/>
          </p:cNvSpPr>
          <p:nvPr/>
        </p:nvSpPr>
        <p:spPr bwMode="auto">
          <a:xfrm>
            <a:off x="500063" y="1101725"/>
            <a:ext cx="8207375" cy="500063"/>
          </a:xfrm>
          <a:prstGeom prst="rect">
            <a:avLst/>
          </a:prstGeom>
          <a:noFill/>
          <a:ln w="9525">
            <a:noFill/>
            <a:miter lim="800000"/>
            <a:headEnd/>
            <a:tailEnd/>
          </a:ln>
        </p:spPr>
        <p:txBody>
          <a:bodyPr anchor="ctr"/>
          <a:lstStyle/>
          <a:p>
            <a:pPr>
              <a:defRPr/>
            </a:pPr>
            <a:r>
              <a:rPr lang="de-DE" sz="2400" b="1" dirty="0">
                <a:solidFill>
                  <a:srgbClr val="35617F"/>
                </a:solidFill>
                <a:latin typeface="+mn-lt"/>
                <a:cs typeface="Arial" pitchFamily="34" charset="0"/>
              </a:rPr>
              <a:t>Main Tools</a:t>
            </a:r>
            <a:endParaRPr lang="de-DE" sz="2400" b="1" i="1" dirty="0">
              <a:solidFill>
                <a:srgbClr val="35617F"/>
              </a:solidFill>
              <a:latin typeface="+mn-lt"/>
              <a:cs typeface="Arial" pitchFamily="34" charset="0"/>
            </a:endParaRPr>
          </a:p>
        </p:txBody>
      </p:sp>
      <p:sp>
        <p:nvSpPr>
          <p:cNvPr id="6" name="Stern mit 4 Zacken 5"/>
          <p:cNvSpPr>
            <a:spLocks noChangeAspect="1"/>
          </p:cNvSpPr>
          <p:nvPr/>
        </p:nvSpPr>
        <p:spPr>
          <a:xfrm>
            <a:off x="395420" y="1196690"/>
            <a:ext cx="144020" cy="144020"/>
          </a:xfrm>
          <a:prstGeom prst="star4">
            <a:avLst/>
          </a:prstGeom>
          <a:gradFill>
            <a:gsLst>
              <a:gs pos="0">
                <a:schemeClr val="tx2"/>
              </a:gs>
              <a:gs pos="50000">
                <a:schemeClr val="accent1">
                  <a:tint val="44500"/>
                  <a:satMod val="160000"/>
                </a:schemeClr>
              </a:gs>
              <a:gs pos="100000">
                <a:schemeClr val="accent1">
                  <a:tint val="23500"/>
                  <a:satMod val="160000"/>
                </a:schemeClr>
              </a:gs>
            </a:gsLst>
            <a:lin ang="5400000" scaled="0"/>
          </a:gradFill>
          <a:ln w="12700"/>
          <a:effectLst>
            <a:outerShdw blurRad="50800" sx="101000" sy="101000" algn="ctr" rotWithShape="0">
              <a:srgbClr val="000000">
                <a:alpha val="43137"/>
              </a:srgbClr>
            </a:outerShdw>
          </a:effectLst>
          <a:scene3d>
            <a:camera prst="orthographicFront">
              <a:rot lat="0" lon="1079999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50000" decel="5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0" fill="hold"/>
                                        <p:tgtEl>
                                          <p:spTgt spid="6"/>
                                        </p:tgtEl>
                                        <p:attrNameLst>
                                          <p:attrName>ppt_x</p:attrName>
                                        </p:attrNameLst>
                                      </p:cBhvr>
                                      <p:tavLst>
                                        <p:tav tm="0">
                                          <p:val>
                                            <p:strVal val="0-#ppt_w/2"/>
                                          </p:val>
                                        </p:tav>
                                        <p:tav tm="100000">
                                          <p:val>
                                            <p:strVal val="#ppt_x"/>
                                          </p:val>
                                        </p:tav>
                                      </p:tavLst>
                                    </p:anim>
                                    <p:anim calcmode="lin" valueType="num">
                                      <p:cBhvr additive="base">
                                        <p:cTn id="8" dur="3000" fill="hold"/>
                                        <p:tgtEl>
                                          <p:spTgt spid="6"/>
                                        </p:tgtEl>
                                        <p:attrNameLst>
                                          <p:attrName>ppt_y</p:attrName>
                                        </p:attrNameLst>
                                      </p:cBhvr>
                                      <p:tavLst>
                                        <p:tav tm="0">
                                          <p:val>
                                            <p:strVal val="0-#ppt_h/2"/>
                                          </p:val>
                                        </p:tav>
                                        <p:tav tm="100000">
                                          <p:val>
                                            <p:strVal val="#ppt_y"/>
                                          </p:val>
                                        </p:tav>
                                      </p:tavLst>
                                    </p:anim>
                                  </p:childTnLst>
                                </p:cTn>
                              </p:par>
                              <p:par>
                                <p:cTn id="9" presetID="8" presetClass="emph" presetSubtype="0" fill="hold" nodeType="withEffect">
                                  <p:stCondLst>
                                    <p:cond delay="0"/>
                                  </p:stCondLst>
                                  <p:childTnLst>
                                    <p:animRot by="21600000">
                                      <p:cBhvr>
                                        <p:cTn id="10" dur="2000" fill="hold"/>
                                        <p:tgtEl>
                                          <p:spTgt spid="6"/>
                                        </p:tgtEl>
                                        <p:attrNameLst>
                                          <p:attrName>r</p:attrName>
                                        </p:attrNameLst>
                                      </p:cBhvr>
                                    </p:animRot>
                                  </p:childTnLst>
                                </p:cTn>
                              </p:par>
                              <p:par>
                                <p:cTn id="11" presetID="3"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2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8"/>
          <p:cNvSpPr>
            <a:spLocks/>
          </p:cNvSpPr>
          <p:nvPr/>
        </p:nvSpPr>
        <p:spPr bwMode="auto">
          <a:xfrm>
            <a:off x="500063" y="1106018"/>
            <a:ext cx="8207375" cy="500062"/>
          </a:xfrm>
          <a:prstGeom prst="rect">
            <a:avLst/>
          </a:prstGeom>
          <a:noFill/>
          <a:ln w="9525">
            <a:noFill/>
            <a:miter lim="800000"/>
            <a:headEnd/>
            <a:tailEnd/>
          </a:ln>
        </p:spPr>
        <p:txBody>
          <a:bodyPr anchor="ctr"/>
          <a:lstStyle/>
          <a:p>
            <a:pPr>
              <a:defRPr/>
            </a:pPr>
            <a:r>
              <a:rPr lang="de-DE" sz="2400" b="1" dirty="0">
                <a:solidFill>
                  <a:srgbClr val="35617F"/>
                </a:solidFill>
                <a:latin typeface="+mn-lt"/>
                <a:cs typeface="Arial" pitchFamily="34" charset="0"/>
              </a:rPr>
              <a:t>CBE </a:t>
            </a:r>
            <a:r>
              <a:rPr lang="de-DE" sz="2400" b="1" dirty="0">
                <a:solidFill>
                  <a:srgbClr val="35617F"/>
                </a:solidFill>
                <a:latin typeface="+mn-lt"/>
                <a:cs typeface="Arial" pitchFamily="34" charset="0"/>
                <a:sym typeface="Wingdings" pitchFamily="2" charset="2"/>
              </a:rPr>
              <a:t> </a:t>
            </a:r>
            <a:r>
              <a:rPr lang="de-DE" sz="2400" b="1" dirty="0" err="1">
                <a:solidFill>
                  <a:srgbClr val="35617F"/>
                </a:solidFill>
                <a:latin typeface="+mn-lt"/>
                <a:cs typeface="Arial" pitchFamily="34" charset="0"/>
                <a:sym typeface="Wingdings" pitchFamily="2" charset="2"/>
              </a:rPr>
              <a:t>Publication</a:t>
            </a:r>
            <a:r>
              <a:rPr lang="de-DE" sz="2400" b="1" dirty="0">
                <a:solidFill>
                  <a:srgbClr val="35617F"/>
                </a:solidFill>
                <a:latin typeface="+mn-lt"/>
                <a:cs typeface="Arial" pitchFamily="34" charset="0"/>
                <a:sym typeface="Wingdings" pitchFamily="2" charset="2"/>
              </a:rPr>
              <a:t> </a:t>
            </a:r>
            <a:r>
              <a:rPr lang="de-DE" sz="2400" b="1" dirty="0" err="1">
                <a:solidFill>
                  <a:srgbClr val="35617F"/>
                </a:solidFill>
                <a:latin typeface="+mn-lt"/>
                <a:cs typeface="Arial" pitchFamily="34" charset="0"/>
                <a:sym typeface="Wingdings" pitchFamily="2" charset="2"/>
              </a:rPr>
              <a:t>and</a:t>
            </a:r>
            <a:r>
              <a:rPr lang="de-DE" sz="2400" b="1" dirty="0">
                <a:solidFill>
                  <a:srgbClr val="35617F"/>
                </a:solidFill>
                <a:latin typeface="+mn-lt"/>
                <a:cs typeface="Arial" pitchFamily="34" charset="0"/>
                <a:sym typeface="Wingdings" pitchFamily="2" charset="2"/>
              </a:rPr>
              <a:t> Management via CD-ROM </a:t>
            </a:r>
            <a:r>
              <a:rPr lang="de-DE" sz="2400" b="1" dirty="0" err="1">
                <a:solidFill>
                  <a:srgbClr val="35617F"/>
                </a:solidFill>
                <a:latin typeface="+mn-lt"/>
                <a:cs typeface="Arial" pitchFamily="34" charset="0"/>
                <a:sym typeface="Wingdings" pitchFamily="2" charset="2"/>
              </a:rPr>
              <a:t>and</a:t>
            </a:r>
            <a:r>
              <a:rPr lang="de-DE" sz="2400" b="1" dirty="0">
                <a:solidFill>
                  <a:srgbClr val="35617F"/>
                </a:solidFill>
                <a:latin typeface="+mn-lt"/>
                <a:cs typeface="Arial" pitchFamily="34" charset="0"/>
                <a:sym typeface="Wingdings" pitchFamily="2" charset="2"/>
              </a:rPr>
              <a:t> Internet</a:t>
            </a:r>
            <a:endParaRPr lang="de-DE" sz="2400" b="1" i="1" dirty="0">
              <a:solidFill>
                <a:srgbClr val="35617F"/>
              </a:solidFill>
              <a:latin typeface="+mn-lt"/>
              <a:cs typeface="Arial" pitchFamily="34" charset="0"/>
            </a:endParaRPr>
          </a:p>
        </p:txBody>
      </p:sp>
      <p:pic>
        <p:nvPicPr>
          <p:cNvPr id="7" name="Picture 3"/>
          <p:cNvPicPr>
            <a:picLocks noChangeAspect="1" noChangeArrowheads="1"/>
          </p:cNvPicPr>
          <p:nvPr/>
        </p:nvPicPr>
        <p:blipFill>
          <a:blip r:embed="rId3" cstate="print"/>
          <a:srcRect/>
          <a:stretch>
            <a:fillRect/>
          </a:stretch>
        </p:blipFill>
        <p:spPr bwMode="auto">
          <a:xfrm>
            <a:off x="755470" y="1844780"/>
            <a:ext cx="6253163" cy="4225925"/>
          </a:xfrm>
          <a:prstGeom prst="rect">
            <a:avLst/>
          </a:prstGeom>
          <a:noFill/>
          <a:ln w="9525">
            <a:noFill/>
            <a:miter lim="800000"/>
            <a:headEnd/>
            <a:tailEnd/>
          </a:ln>
        </p:spPr>
      </p:pic>
      <p:pic>
        <p:nvPicPr>
          <p:cNvPr id="8" name="Picture 4"/>
          <p:cNvPicPr>
            <a:picLocks noChangeAspect="1" noChangeArrowheads="1"/>
          </p:cNvPicPr>
          <p:nvPr/>
        </p:nvPicPr>
        <p:blipFill>
          <a:blip r:embed="rId4" cstate="print"/>
          <a:srcRect/>
          <a:stretch>
            <a:fillRect/>
          </a:stretch>
        </p:blipFill>
        <p:spPr bwMode="auto">
          <a:xfrm>
            <a:off x="4499990" y="3933070"/>
            <a:ext cx="3875088" cy="2346325"/>
          </a:xfrm>
          <a:prstGeom prst="rect">
            <a:avLst/>
          </a:prstGeom>
          <a:noFill/>
          <a:ln w="9525">
            <a:noFill/>
            <a:miter lim="800000"/>
            <a:headEnd/>
            <a:tailEnd/>
          </a:ln>
        </p:spPr>
      </p:pic>
      <p:sp>
        <p:nvSpPr>
          <p:cNvPr id="9" name="Stern mit 4 Zacken 8"/>
          <p:cNvSpPr>
            <a:spLocks noChangeAspect="1"/>
          </p:cNvSpPr>
          <p:nvPr/>
        </p:nvSpPr>
        <p:spPr>
          <a:xfrm>
            <a:off x="395420" y="1196690"/>
            <a:ext cx="144020" cy="144020"/>
          </a:xfrm>
          <a:prstGeom prst="star4">
            <a:avLst/>
          </a:prstGeom>
          <a:gradFill>
            <a:gsLst>
              <a:gs pos="0">
                <a:schemeClr val="tx2"/>
              </a:gs>
              <a:gs pos="50000">
                <a:schemeClr val="accent1">
                  <a:tint val="44500"/>
                  <a:satMod val="160000"/>
                </a:schemeClr>
              </a:gs>
              <a:gs pos="100000">
                <a:schemeClr val="accent1">
                  <a:tint val="23500"/>
                  <a:satMod val="160000"/>
                </a:schemeClr>
              </a:gs>
            </a:gsLst>
            <a:lin ang="5400000" scaled="0"/>
          </a:gradFill>
          <a:ln w="12700"/>
          <a:effectLst>
            <a:outerShdw blurRad="50800" sx="101000" sy="101000" algn="ctr" rotWithShape="0">
              <a:srgbClr val="000000">
                <a:alpha val="43137"/>
              </a:srgbClr>
            </a:outerShdw>
          </a:effectLst>
          <a:scene3d>
            <a:camera prst="orthographicFront">
              <a:rot lat="0" lon="1079999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50000" decel="5000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3000" fill="hold"/>
                                        <p:tgtEl>
                                          <p:spTgt spid="9"/>
                                        </p:tgtEl>
                                        <p:attrNameLst>
                                          <p:attrName>ppt_x</p:attrName>
                                        </p:attrNameLst>
                                      </p:cBhvr>
                                      <p:tavLst>
                                        <p:tav tm="0">
                                          <p:val>
                                            <p:strVal val="0-#ppt_w/2"/>
                                          </p:val>
                                        </p:tav>
                                        <p:tav tm="100000">
                                          <p:val>
                                            <p:strVal val="#ppt_x"/>
                                          </p:val>
                                        </p:tav>
                                      </p:tavLst>
                                    </p:anim>
                                    <p:anim calcmode="lin" valueType="num">
                                      <p:cBhvr additive="base">
                                        <p:cTn id="8" dur="3000" fill="hold"/>
                                        <p:tgtEl>
                                          <p:spTgt spid="9"/>
                                        </p:tgtEl>
                                        <p:attrNameLst>
                                          <p:attrName>ppt_y</p:attrName>
                                        </p:attrNameLst>
                                      </p:cBhvr>
                                      <p:tavLst>
                                        <p:tav tm="0">
                                          <p:val>
                                            <p:strVal val="0-#ppt_h/2"/>
                                          </p:val>
                                        </p:tav>
                                        <p:tav tm="100000">
                                          <p:val>
                                            <p:strVal val="#ppt_y"/>
                                          </p:val>
                                        </p:tav>
                                      </p:tavLst>
                                    </p:anim>
                                  </p:childTnLst>
                                </p:cTn>
                              </p:par>
                              <p:par>
                                <p:cTn id="9" presetID="8" presetClass="emph" presetSubtype="0" fill="hold" nodeType="withEffect">
                                  <p:stCondLst>
                                    <p:cond delay="0"/>
                                  </p:stCondLst>
                                  <p:childTnLst>
                                    <p:animRot by="21600000">
                                      <p:cBhvr>
                                        <p:cTn id="10" dur="2000" fill="hold"/>
                                        <p:tgtEl>
                                          <p:spTgt spid="9"/>
                                        </p:tgtEl>
                                        <p:attrNameLst>
                                          <p:attrName>r</p:attrName>
                                        </p:attrNameLst>
                                      </p:cBhvr>
                                    </p:animRot>
                                  </p:childTnLst>
                                </p:cTn>
                              </p:par>
                              <p:par>
                                <p:cTn id="11" presetID="3"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27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scene3d>
          <a:camera prst="orthographicFront"/>
          <a:lightRig rig="glow" dir="tl">
            <a:rot lat="0" lon="0" rev="5400000"/>
          </a:lightRig>
        </a:scene3d>
        <a:sp3d contourW="12700">
          <a:bevelT w="25400" h="25400"/>
          <a:contourClr>
            <a:schemeClr val="accent6">
              <a:shade val="73000"/>
            </a:schemeClr>
          </a:contourClr>
        </a:sp3d>
      </a:bodyPr>
      <a:lstStyle>
        <a:defPPr algn="ctr">
          <a:defRPr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defRPr>
        </a:defPPr>
      </a:lstStyle>
      <a:style>
        <a:lnRef idx="2">
          <a:schemeClr val="accent6"/>
        </a:lnRef>
        <a:fillRef idx="1">
          <a:schemeClr val="lt1"/>
        </a:fillRef>
        <a:effectRef idx="0">
          <a:schemeClr val="accent6"/>
        </a:effectRef>
        <a:fontRef idx="minor">
          <a:schemeClr val="dk1"/>
        </a:fontRef>
      </a:style>
    </a:spDef>
  </a:objectDefaults>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1852</Words>
  <Application>Microsoft Office PowerPoint</Application>
  <PresentationFormat>Bildschirmpräsentation (4:3)</PresentationFormat>
  <Paragraphs>274</Paragraphs>
  <Slides>19</Slides>
  <Notes>18</Notes>
  <HiddenSlides>0</HiddenSlides>
  <MMClips>0</MMClips>
  <ScaleCrop>false</ScaleCrop>
  <HeadingPairs>
    <vt:vector size="4" baseType="variant">
      <vt:variant>
        <vt:lpstr>Design</vt:lpstr>
      </vt:variant>
      <vt:variant>
        <vt:i4>1</vt:i4>
      </vt:variant>
      <vt:variant>
        <vt:lpstr>Folientitel</vt:lpstr>
      </vt:variant>
      <vt:variant>
        <vt:i4>19</vt:i4>
      </vt:variant>
    </vt:vector>
  </HeadingPairs>
  <TitlesOfParts>
    <vt:vector size="20" baseType="lpstr">
      <vt:lpstr>Benutzerdefiniertes Design</vt:lpstr>
      <vt:lpstr>STARDAT  DATA ARCHIVING SUITE</vt:lpstr>
      <vt:lpstr>Folie 2</vt:lpstr>
      <vt:lpstr>Folie 3</vt:lpstr>
      <vt:lpstr>Folie 4</vt:lpstr>
      <vt:lpstr>Folie 5</vt:lpstr>
      <vt:lpstr>Folie 6</vt:lpstr>
      <vt:lpstr>Folie 7</vt:lpstr>
      <vt:lpstr>Folie 8</vt:lpstr>
      <vt:lpstr>Folie 9</vt:lpstr>
      <vt:lpstr>Folie 10</vt:lpstr>
      <vt:lpstr>Folie 11</vt:lpstr>
      <vt:lpstr>Folie 12</vt:lpstr>
      <vt:lpstr>Folie 13</vt:lpstr>
      <vt:lpstr>European Values Study 2008</vt:lpstr>
      <vt:lpstr>Folie 15</vt:lpstr>
      <vt:lpstr>Folie 16</vt:lpstr>
      <vt:lpstr>Folie 17</vt:lpstr>
      <vt:lpstr>Folie 18</vt:lpstr>
      <vt:lpstr>Folie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EVS 2008  Data Processing and documentation</dc:title>
  <dc:creator>DAS</dc:creator>
  <cp:lastModifiedBy>Linne, Monika</cp:lastModifiedBy>
  <cp:revision>1159</cp:revision>
  <dcterms:modified xsi:type="dcterms:W3CDTF">2011-07-19T09:27:58Z</dcterms:modified>
</cp:coreProperties>
</file>