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2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1" r:id="rId17"/>
    <p:sldId id="280" r:id="rId18"/>
    <p:sldId id="282" r:id="rId19"/>
    <p:sldId id="283" r:id="rId20"/>
    <p:sldId id="284" r:id="rId21"/>
    <p:sldId id="287" r:id="rId22"/>
    <p:sldId id="285" r:id="rId23"/>
    <p:sldId id="286" r:id="rId24"/>
    <p:sldId id="268" r:id="rId25"/>
    <p:sldId id="260" r:id="rId26"/>
    <p:sldId id="291" r:id="rId27"/>
    <p:sldId id="292" r:id="rId28"/>
    <p:sldId id="293" r:id="rId29"/>
    <p:sldId id="294" r:id="rId30"/>
    <p:sldId id="295" r:id="rId31"/>
    <p:sldId id="263" r:id="rId32"/>
    <p:sldId id="298" r:id="rId33"/>
    <p:sldId id="288" r:id="rId34"/>
    <p:sldId id="289" r:id="rId35"/>
    <p:sldId id="297" r:id="rId36"/>
    <p:sldId id="290" r:id="rId37"/>
    <p:sldId id="296" r:id="rId38"/>
    <p:sldId id="299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AABC9-775A-42B2-B1F0-70B9413772C9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4280-1E9E-4AA7-87AC-E9E57BF0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3048000" cy="228600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ESRA 2011 Hoyle and Wackerow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00025"/>
          </a:xfrm>
        </p:spPr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6667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971800" cy="152400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ESRA 2011 Hoyle and Wackerow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705600"/>
            <a:ext cx="685800" cy="123825"/>
          </a:xfrm>
        </p:spPr>
        <p:txBody>
          <a:bodyPr/>
          <a:lstStyle>
            <a:lvl1pPr>
              <a:defRPr sz="800"/>
            </a:lvl1pPr>
          </a:lstStyle>
          <a:p>
            <a:fld id="{D91B48D0-A5E1-4926-8F40-28B71089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ESRA 2011 Hoyle and Wackerow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705600"/>
            <a:ext cx="533400" cy="123825"/>
          </a:xfrm>
        </p:spPr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1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6572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705600"/>
            <a:ext cx="1524000" cy="123825"/>
          </a:xfrm>
        </p:spPr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8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1066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Hoyle and </a:t>
            </a:r>
            <a:r>
              <a:rPr lang="en-US" dirty="0" err="1" smtClean="0"/>
              <a:t>Wackerov</a:t>
            </a:r>
            <a:r>
              <a:rPr lang="en-US" dirty="0" smtClean="0"/>
              <a:t> – ESRA 2011 </a:t>
            </a:r>
            <a:fld id="{D91B48D0-A5E1-4926-8F40-28B710899A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ialliance.org/resources/publications/working/BestPractices/LongitudinalDat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1.doc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DDI and the Lifecycle of Longitudinal Surveys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dirty="0" smtClean="0"/>
              <a:t>Larry Hoyle, IPSR, Univ. of Kansas</a:t>
            </a:r>
          </a:p>
          <a:p>
            <a:r>
              <a:rPr lang="en-US" dirty="0"/>
              <a:t>Joachim Wackerow, GESIS - Leibniz Institute for the Social Sciences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Drive\projects\various\ESRA\Images\SpiralView_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Data are Archived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Drive\projects\various\ESRA\Images\SpiralView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1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Drive\projects\various\ESRA\Images\SpiralView_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Distribution – Possibly From Archive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Drive\projects\various\ESRA\Images\SpiralView_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6" b="14774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Data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Drive\projects\various\ESRA\Images\SpiralView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1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Data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Drive\projects\various\ESRA\Images\SpiralView_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Data Analysis and Data Archived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Drive\projects\various\ESRA\Images\SpiralView_6_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Publications – Reference and Referenced by Archive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Drive\projects\various\ESRA\Images\SpiralView_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89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WAVE – Revised Concept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Drive\projects\various\ESRA\Images\SpiralView_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WAVE </a:t>
            </a:r>
            <a:r>
              <a:rPr lang="en-US" dirty="0" smtClean="0"/>
              <a:t>– Data Collection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Drive\projects\various\ESRA\Images\SpiralView_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WAVE </a:t>
            </a:r>
            <a:r>
              <a:rPr lang="en-US" dirty="0" smtClean="0"/>
              <a:t>– Data 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Images Search: "Data Lifecycle"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8070"/>
            <a:ext cx="7467600" cy="59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Drive\projects\various\ESRA\Images\SpiralView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89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WAVE </a:t>
            </a:r>
            <a:r>
              <a:rPr lang="en-US" dirty="0" smtClean="0"/>
              <a:t>– Processing Uses Feedback from Stage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2347" y="2622887"/>
            <a:ext cx="202882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Here something learned in the initial distribution affects future processing. This should be recorded.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400800" y="4191000"/>
            <a:ext cx="719778" cy="1905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Drive\projects\various\ESRA\Images\SpiralView_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89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WAVE </a:t>
            </a:r>
            <a:r>
              <a:rPr lang="en-US" dirty="0" smtClean="0"/>
              <a:t>– Processing Uses Feedback from Stage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2347" y="2622887"/>
            <a:ext cx="202882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metadata flows may happen between many stages, e.g. from processing to later collection.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400800" y="4191000"/>
            <a:ext cx="719778" cy="1905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Drive\projects\various\ESRA\Images\SpiralView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WAVE </a:t>
            </a:r>
            <a:r>
              <a:rPr lang="en-US" dirty="0" smtClean="0"/>
              <a:t>–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Drive\projects\various\ESRA\Images\SpiralView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</a:t>
            </a:r>
            <a:r>
              <a:rPr lang="en-US" dirty="0"/>
              <a:t>WAVE </a:t>
            </a:r>
            <a:r>
              <a:rPr lang="en-US" dirty="0" smtClean="0"/>
              <a:t>–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Analysis Archived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7" name="Picture 3" descr="C:\DDrive\projects\various\ESRA\Images\SpiralView_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9" b="14774"/>
          <a:stretch/>
        </p:blipFill>
        <p:spPr bwMode="auto">
          <a:xfrm>
            <a:off x="0" y="762000"/>
            <a:ext cx="7065489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Kansan's Cyclone View</a:t>
            </a:r>
            <a:endParaRPr lang="en-US" dirty="0"/>
          </a:p>
        </p:txBody>
      </p:sp>
      <p:pic>
        <p:nvPicPr>
          <p:cNvPr id="3074" name="Picture 2" descr="Longilifecycle_MetaData_2010_11_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685800"/>
            <a:ext cx="6884478" cy="58394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2" descr="Longilifecycle_MetaData_2010_11_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7000" y="5867400"/>
            <a:ext cx="2628900" cy="76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Gantt View – Initial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685800"/>
            <a:ext cx="76917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with Data Flow (Blue)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685800"/>
            <a:ext cx="7691718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061" y="1524000"/>
            <a:ext cx="202882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Much of this movement of data between stages is planned from the beginning of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685800"/>
            <a:ext cx="7691718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With Planned Data and Metadata Flow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6061" y="1524000"/>
            <a:ext cx="202882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Metadata are generated as data move through the project, as well as before any data are gathered.</a:t>
            </a:r>
          </a:p>
        </p:txBody>
      </p:sp>
    </p:spTree>
    <p:extLst>
      <p:ext uri="{BB962C8B-B14F-4D97-AF65-F5344CB8AC3E}">
        <p14:creationId xmlns:p14="http://schemas.microsoft.com/office/powerpoint/2010/main" val="18019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685800"/>
            <a:ext cx="7691718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– Collection Changes Project Concept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26061" y="1524000"/>
            <a:ext cx="202882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Some metadata are unanticipated. Here something learned during the first collection phase causes a reconceptualization</a:t>
            </a:r>
          </a:p>
        </p:txBody>
      </p:sp>
    </p:spTree>
    <p:extLst>
      <p:ext uri="{BB962C8B-B14F-4D97-AF65-F5344CB8AC3E}">
        <p14:creationId xmlns:p14="http://schemas.microsoft.com/office/powerpoint/2010/main" val="15673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 View – (Cross-sectional Study)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1" y="838200"/>
            <a:ext cx="8682888" cy="486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– Discovery Changes </a:t>
            </a:r>
            <a:r>
              <a:rPr lang="en-US" dirty="0"/>
              <a:t>F</a:t>
            </a:r>
            <a:r>
              <a:rPr lang="en-US" dirty="0" smtClean="0"/>
              <a:t>uture Collection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685800"/>
            <a:ext cx="7691718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6061" y="1524000"/>
            <a:ext cx="202882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Here something learned during discovery changes future collection</a:t>
            </a:r>
          </a:p>
        </p:txBody>
      </p:sp>
    </p:spTree>
    <p:extLst>
      <p:ext uri="{BB962C8B-B14F-4D97-AF65-F5344CB8AC3E}">
        <p14:creationId xmlns:p14="http://schemas.microsoft.com/office/powerpoint/2010/main" val="24991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200150"/>
          </a:xfrm>
        </p:spPr>
        <p:txBody>
          <a:bodyPr>
            <a:normAutofit/>
          </a:bodyPr>
          <a:lstStyle/>
          <a:p>
            <a:r>
              <a:rPr lang="en-US" dirty="0" smtClean="0"/>
              <a:t>DDI Features for the Lifecycle</a:t>
            </a:r>
            <a:br>
              <a:rPr lang="en-US" dirty="0" smtClean="0"/>
            </a:br>
            <a:r>
              <a:rPr lang="en-US" sz="2400" dirty="0" smtClean="0"/>
              <a:t>in DDI Lifecycle (DDI 3 Branch)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Metadata structure</a:t>
            </a:r>
          </a:p>
          <a:p>
            <a:pPr lvl="1"/>
            <a:r>
              <a:rPr lang="en-US" dirty="0" smtClean="0"/>
              <a:t>Machine actionable: drive research, automate reuse</a:t>
            </a:r>
          </a:p>
          <a:p>
            <a:pPr lvl="1"/>
            <a:r>
              <a:rPr lang="en-US" dirty="0" smtClean="0"/>
              <a:t>Comprehensive description, including external aids to data collection (e.g. audio, video), sampling</a:t>
            </a:r>
          </a:p>
          <a:p>
            <a:r>
              <a:rPr lang="en-US" dirty="0" smtClean="0"/>
              <a:t>Resource Package</a:t>
            </a:r>
          </a:p>
          <a:p>
            <a:pPr lvl="1"/>
            <a:r>
              <a:rPr lang="en-US" dirty="0" smtClean="0"/>
              <a:t>Reusable elements</a:t>
            </a:r>
          </a:p>
          <a:p>
            <a:pPr lvl="1"/>
            <a:r>
              <a:rPr lang="en-US" dirty="0" smtClean="0"/>
              <a:t>Documented comparability</a:t>
            </a:r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Documents similarities and differences</a:t>
            </a:r>
          </a:p>
          <a:p>
            <a:r>
              <a:rPr lang="en-US" dirty="0" smtClean="0"/>
              <a:t>Lifecycle Events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 Features for the Lifecycle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Series</a:t>
            </a:r>
          </a:p>
          <a:p>
            <a:pPr lvl="1"/>
            <a:r>
              <a:rPr lang="en-US" dirty="0"/>
              <a:t>Relationships among waves</a:t>
            </a:r>
          </a:p>
          <a:p>
            <a:r>
              <a:rPr lang="en-US" dirty="0"/>
              <a:t>Versioning</a:t>
            </a:r>
          </a:p>
          <a:p>
            <a:pPr lvl="1"/>
            <a:r>
              <a:rPr lang="en-US" dirty="0"/>
              <a:t>Because we know things change</a:t>
            </a:r>
          </a:p>
          <a:p>
            <a:r>
              <a:rPr lang="en-US" dirty="0" smtClean="0"/>
              <a:t>Access Controls</a:t>
            </a:r>
          </a:p>
          <a:p>
            <a:r>
              <a:rPr lang="en-US" dirty="0" smtClean="0"/>
              <a:t>Control Constructs (Questionnaire Flow)</a:t>
            </a:r>
          </a:p>
          <a:p>
            <a:r>
              <a:rPr lang="en-US" dirty="0" smtClean="0"/>
              <a:t>Summary Statistics</a:t>
            </a:r>
          </a:p>
          <a:p>
            <a:r>
              <a:rPr lang="en-US" dirty="0" smtClean="0"/>
              <a:t>Embedded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Generate survey </a:t>
            </a:r>
            <a:r>
              <a:rPr lang="en-US" dirty="0"/>
              <a:t>i</a:t>
            </a:r>
            <a:r>
              <a:rPr lang="en-US" dirty="0" smtClean="0"/>
              <a:t>nstruments, samples </a:t>
            </a:r>
          </a:p>
          <a:p>
            <a:pPr lvl="1"/>
            <a:r>
              <a:rPr lang="en-US" dirty="0" smtClean="0"/>
              <a:t>Iverson </a:t>
            </a:r>
            <a:r>
              <a:rPr lang="en-US" dirty="0"/>
              <a:t>and Amin </a:t>
            </a:r>
            <a:r>
              <a:rPr lang="en-US" i="1" dirty="0"/>
              <a:t>Metadata Driven Survey Design</a:t>
            </a:r>
            <a:endParaRPr lang="en-US" i="1" dirty="0" smtClean="0"/>
          </a:p>
          <a:p>
            <a:r>
              <a:rPr lang="en-US" dirty="0" smtClean="0"/>
              <a:t>Administer Surveys </a:t>
            </a:r>
          </a:p>
          <a:p>
            <a:pPr lvl="1"/>
            <a:r>
              <a:rPr lang="en-US" dirty="0" smtClean="0"/>
              <a:t>E.g. DDI &lt;-&gt; Blaise, CASES, CSPro</a:t>
            </a:r>
          </a:p>
          <a:p>
            <a:r>
              <a:rPr lang="en-US" dirty="0" smtClean="0"/>
              <a:t>Tables and graphs</a:t>
            </a:r>
          </a:p>
          <a:p>
            <a:r>
              <a:rPr lang="en-US" dirty="0" smtClean="0"/>
              <a:t>Automated data import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047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 Package</a:t>
            </a:r>
            <a:br>
              <a:rPr lang="en-US" dirty="0" smtClean="0"/>
            </a:br>
            <a:r>
              <a:rPr lang="en-US" dirty="0" smtClean="0"/>
              <a:t>(i.e</a:t>
            </a:r>
            <a:r>
              <a:rPr lang="en-US" dirty="0"/>
              <a:t>. study-independent information)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Reuse of elements by reference</a:t>
            </a:r>
          </a:p>
          <a:p>
            <a:pPr lvl="1"/>
            <a:r>
              <a:rPr lang="en-US" dirty="0" smtClean="0"/>
              <a:t>Harmonization across waves, studies</a:t>
            </a:r>
          </a:p>
          <a:p>
            <a:r>
              <a:rPr lang="en-US" dirty="0" smtClean="0"/>
              <a:t>Versioning and Comparison elements</a:t>
            </a:r>
          </a:p>
          <a:p>
            <a:pPr lvl="1"/>
            <a:r>
              <a:rPr lang="en-US" dirty="0" smtClean="0"/>
              <a:t>Documents changes</a:t>
            </a:r>
          </a:p>
          <a:p>
            <a:pPr lvl="1"/>
            <a:r>
              <a:rPr lang="en-US" dirty="0" smtClean="0"/>
              <a:t>Facilitates harmonization efforts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Commonality and difference between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Codes</a:t>
            </a:r>
          </a:p>
          <a:p>
            <a:pPr lvl="1"/>
            <a:r>
              <a:rPr lang="en-US" dirty="0"/>
              <a:t>Universes (survey population)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events internal and external to the project aids in interpretability.</a:t>
            </a:r>
          </a:p>
          <a:p>
            <a:r>
              <a:rPr lang="en-US" dirty="0" smtClean="0"/>
              <a:t>Internal examples</a:t>
            </a:r>
          </a:p>
          <a:p>
            <a:pPr lvl="1"/>
            <a:r>
              <a:rPr lang="en-US" dirty="0" smtClean="0"/>
              <a:t>Staff changes</a:t>
            </a:r>
          </a:p>
          <a:p>
            <a:pPr lvl="1"/>
            <a:r>
              <a:rPr lang="en-US" dirty="0" smtClean="0"/>
              <a:t>Procedural changes</a:t>
            </a:r>
          </a:p>
          <a:p>
            <a:r>
              <a:rPr lang="en-US" dirty="0" smtClean="0"/>
              <a:t>External events</a:t>
            </a:r>
          </a:p>
          <a:p>
            <a:pPr lvl="1"/>
            <a:r>
              <a:rPr lang="en-US" dirty="0" smtClean="0"/>
              <a:t>Major political or economic events, natural disasters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/>
          <a:lstStyle/>
          <a:p>
            <a:r>
              <a:rPr lang="en-US" dirty="0" smtClean="0"/>
              <a:t>Dagstuhl Workshop on "</a:t>
            </a:r>
            <a:r>
              <a:rPr lang="en-US" b="1" dirty="0"/>
              <a:t>Best Practices for Longitudinal </a:t>
            </a:r>
            <a:r>
              <a:rPr lang="en-US" b="1" dirty="0" smtClean="0"/>
              <a:t>Data</a:t>
            </a:r>
            <a:r>
              <a:rPr lang="en-US" dirty="0" smtClean="0"/>
              <a:t>", 2010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www.ddialliance.org/resources/publications/working/BestPractices/LongitudinalData</a:t>
            </a:r>
            <a:endParaRPr lang="en-US" dirty="0" smtClean="0"/>
          </a:p>
          <a:p>
            <a:pPr lvl="1"/>
            <a:r>
              <a:rPr lang="en-US" dirty="0" smtClean="0"/>
              <a:t>Inclusion of non-survey data e.g. biomarkers</a:t>
            </a:r>
          </a:p>
          <a:p>
            <a:pPr lvl="1"/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047750"/>
          </a:xfrm>
        </p:spPr>
        <p:txBody>
          <a:bodyPr>
            <a:normAutofit/>
          </a:bodyPr>
          <a:lstStyle/>
          <a:p>
            <a:r>
              <a:rPr lang="en-US" dirty="0"/>
              <a:t>Representing Longitudinal Data in </a:t>
            </a:r>
            <a:r>
              <a:rPr lang="en-US" dirty="0" smtClean="0"/>
              <a:t>DDI</a:t>
            </a:r>
            <a:br>
              <a:rPr lang="en-US" dirty="0" smtClean="0"/>
            </a:br>
            <a:r>
              <a:rPr lang="en-US" sz="2400" dirty="0" smtClean="0"/>
              <a:t>(Extract)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926137"/>
              </p:ext>
            </p:extLst>
          </p:nvPr>
        </p:nvGraphicFramePr>
        <p:xfrm>
          <a:off x="1308100" y="1146175"/>
          <a:ext cx="7291388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9838899" imgH="7387873" progId="Word.Document.12">
                  <p:embed/>
                </p:oleObj>
              </mc:Choice>
              <mc:Fallback>
                <p:oleObj name="Document" r:id="rId4" imgW="9838899" imgH="7387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100" y="1146175"/>
                        <a:ext cx="7291388" cy="5462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5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http://www.ddialliance.org/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76263"/>
            <a:ext cx="78200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5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Studies Modify this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cycle will repeat</a:t>
            </a:r>
          </a:p>
          <a:p>
            <a:r>
              <a:rPr lang="en-US" dirty="0" smtClean="0"/>
              <a:t>Any stage may influence another</a:t>
            </a:r>
          </a:p>
          <a:p>
            <a:pPr lvl="1"/>
            <a:r>
              <a:rPr lang="en-US" dirty="0" smtClean="0"/>
              <a:t>E.g. analysis may lead to reconceptualization</a:t>
            </a:r>
          </a:p>
          <a:p>
            <a:r>
              <a:rPr lang="en-US" dirty="0" smtClean="0"/>
              <a:t>Archiving may be done at multiple points</a:t>
            </a:r>
          </a:p>
          <a:p>
            <a:pPr lvl="1"/>
            <a:r>
              <a:rPr lang="en-US" dirty="0" smtClean="0"/>
              <a:t>E.g. to preserve the state of data as of publications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8377" y="4114800"/>
            <a:ext cx="3833111" cy="21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6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Time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Things change over time</a:t>
            </a:r>
          </a:p>
          <a:p>
            <a:pPr lvl="1"/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Populations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External events</a:t>
            </a:r>
          </a:p>
          <a:p>
            <a:pPr lvl="1"/>
            <a:r>
              <a:rPr lang="en-US" dirty="0" smtClean="0"/>
              <a:t>Laws</a:t>
            </a:r>
          </a:p>
          <a:p>
            <a:r>
              <a:rPr lang="en-US" dirty="0" smtClean="0"/>
              <a:t>Documenting these is important for data use, interpretation, and critical for study replication.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Drive\projects\various\ESRA\Images\SpiralView_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89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study is born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Drive\projects\various\ESRA\Images\SpiralView_14_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88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Checksum of Study Design Document Could be Archived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Drive\projects\various\ESRA\Images\SpiralView_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0"/>
          <a:stretch/>
        </p:blipFill>
        <p:spPr bwMode="auto">
          <a:xfrm>
            <a:off x="0" y="758952"/>
            <a:ext cx="7065489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Collection Processes Begin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Drive\projects\various\ESRA\Images\SpiralView_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14751"/>
          <a:stretch/>
        </p:blipFill>
        <p:spPr bwMode="auto">
          <a:xfrm>
            <a:off x="0" y="758952"/>
            <a:ext cx="706549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– (e.g. Data Cleaning, Restructuring, Recoding)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ESRA 2011 Hoyle and Wackerow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B48D0-A5E1-4926-8F40-28B710899A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" descr="SpiralView2010_12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5566089"/>
            <a:ext cx="2619829" cy="1022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773</Words>
  <Application>Microsoft Office PowerPoint</Application>
  <PresentationFormat>On-screen Show (4:3)</PresentationFormat>
  <Paragraphs>182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Document</vt:lpstr>
      <vt:lpstr>DDI and the Lifecycle of Longitudinal Surveys</vt:lpstr>
      <vt:lpstr>Google Images Search: "Data Lifecycle"</vt:lpstr>
      <vt:lpstr>DDI View – (Cross-sectional Study)</vt:lpstr>
      <vt:lpstr>Longitudinal Studies Modify this View</vt:lpstr>
      <vt:lpstr>An Extended Time Frame</vt:lpstr>
      <vt:lpstr>A study is born</vt:lpstr>
      <vt:lpstr>Checksum of Study Design Document Could be Archived</vt:lpstr>
      <vt:lpstr>Multiple Collection Processes Begin</vt:lpstr>
      <vt:lpstr>Processing – (e.g. Data Cleaning, Restructuring, Recoding)</vt:lpstr>
      <vt:lpstr>Initial Data are Archived</vt:lpstr>
      <vt:lpstr>Initial Distribution</vt:lpstr>
      <vt:lpstr>Initial Distribution – Possibly From Archive</vt:lpstr>
      <vt:lpstr>Initial Data Discovery</vt:lpstr>
      <vt:lpstr>Initial Data Analysis</vt:lpstr>
      <vt:lpstr>Initial Data Analysis and Data Archived</vt:lpstr>
      <vt:lpstr>Publications – Reference and Referenced by Archive</vt:lpstr>
      <vt:lpstr>SECOND WAVE – Revised Concept</vt:lpstr>
      <vt:lpstr>SECOND WAVE – Data Collection</vt:lpstr>
      <vt:lpstr>SECOND WAVE – Data Processing</vt:lpstr>
      <vt:lpstr>SECOND WAVE – Processing Uses Feedback from Stage 1</vt:lpstr>
      <vt:lpstr>SECOND WAVE – Processing Uses Feedback from Stage 1</vt:lpstr>
      <vt:lpstr>SECOND WAVE – Distribution</vt:lpstr>
      <vt:lpstr>SECOND WAVE – Discovery</vt:lpstr>
      <vt:lpstr>Final Analysis Archived</vt:lpstr>
      <vt:lpstr>A Kansan's Cyclone View</vt:lpstr>
      <vt:lpstr>Gantt View – Initial Design</vt:lpstr>
      <vt:lpstr>Gantt with Data Flow (Blue)</vt:lpstr>
      <vt:lpstr>Gantt With Planned Data and Metadata Flow</vt:lpstr>
      <vt:lpstr>Gantt – Collection Changes Project Concept </vt:lpstr>
      <vt:lpstr>Gantt – Discovery Changes Future Collection </vt:lpstr>
      <vt:lpstr>DDI Features for the Lifecycle in DDI Lifecycle (DDI 3 Branch)</vt:lpstr>
      <vt:lpstr>DDI Features for the Lifecycle</vt:lpstr>
      <vt:lpstr>Metadata Structure</vt:lpstr>
      <vt:lpstr>Resource Package (i.e. study-independent information)</vt:lpstr>
      <vt:lpstr>Comparisons</vt:lpstr>
      <vt:lpstr>Lifecycle Events</vt:lpstr>
      <vt:lpstr>Other Resources </vt:lpstr>
      <vt:lpstr>Representing Longitudinal Data in DDI (Extract)</vt:lpstr>
      <vt:lpstr>http://www.ddialliance.org/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lhoyle</dc:creator>
  <cp:lastModifiedBy>lhoyle</cp:lastModifiedBy>
  <cp:revision>78</cp:revision>
  <dcterms:created xsi:type="dcterms:W3CDTF">2011-05-03T14:46:51Z</dcterms:created>
  <dcterms:modified xsi:type="dcterms:W3CDTF">2011-07-18T13:11:35Z</dcterms:modified>
</cp:coreProperties>
</file>