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9" r:id="rId5"/>
    <p:sldId id="267" r:id="rId6"/>
    <p:sldId id="260" r:id="rId7"/>
    <p:sldId id="265" r:id="rId8"/>
    <p:sldId id="266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39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27.10.2013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27.10.2013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27.10.2013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27.10.2013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27.10.2013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27.10.2013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27.10.2013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27.10.2013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27.10.2013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27.10.2013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27.10.2013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27.10.2013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Framework for Model Creation and Generation of Representations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DDI Lifecycle Moving Forward</a:t>
            </a:r>
          </a:p>
        </p:txBody>
      </p:sp>
    </p:spTree>
    <p:extLst>
      <p:ext uri="{BB962C8B-B14F-4D97-AF65-F5344CB8AC3E}">
        <p14:creationId xmlns:p14="http://schemas.microsoft.com/office/powerpoint/2010/main" val="122894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3478395"/>
            <a:ext cx="2016224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UML Class Model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67264" y="2911623"/>
            <a:ext cx="1681200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XSD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07904" y="3487687"/>
            <a:ext cx="1249200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XMI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67264" y="3717938"/>
            <a:ext cx="1681200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OWL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67264" y="5499374"/>
            <a:ext cx="1681200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Java / C#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66286" y="6156012"/>
            <a:ext cx="1682178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DBMS / </a:t>
            </a:r>
            <a:r>
              <a:rPr lang="en-US" dirty="0" err="1" smtClean="0"/>
              <a:t>DdlUtils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99792" y="3343671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</a:t>
            </a:r>
            <a:r>
              <a:rPr lang="en-US" sz="1600" dirty="0" smtClean="0"/>
              <a:t>xport</a:t>
            </a:r>
            <a:endParaRPr lang="en-US" sz="1600" dirty="0"/>
          </a:p>
        </p:txBody>
      </p:sp>
      <p:cxnSp>
        <p:nvCxnSpPr>
          <p:cNvPr id="14" name="Straight Arrow Connector 13"/>
          <p:cNvCxnSpPr>
            <a:stCxn id="5" idx="3"/>
            <a:endCxn id="7" idx="1"/>
          </p:cNvCxnSpPr>
          <p:nvPr/>
        </p:nvCxnSpPr>
        <p:spPr>
          <a:xfrm>
            <a:off x="2411760" y="3663061"/>
            <a:ext cx="1296144" cy="9292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3"/>
            <a:endCxn id="6" idx="1"/>
          </p:cNvCxnSpPr>
          <p:nvPr/>
        </p:nvCxnSpPr>
        <p:spPr>
          <a:xfrm flipV="1">
            <a:off x="4957104" y="3096289"/>
            <a:ext cx="2110160" cy="576064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3"/>
            <a:endCxn id="8" idx="1"/>
          </p:cNvCxnSpPr>
          <p:nvPr/>
        </p:nvCxnSpPr>
        <p:spPr>
          <a:xfrm>
            <a:off x="4957104" y="3672353"/>
            <a:ext cx="2110160" cy="230251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9" idx="1"/>
          </p:cNvCxnSpPr>
          <p:nvPr/>
        </p:nvCxnSpPr>
        <p:spPr>
          <a:xfrm>
            <a:off x="4957104" y="3672353"/>
            <a:ext cx="2110160" cy="2011687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3"/>
            <a:endCxn id="10" idx="1"/>
          </p:cNvCxnSpPr>
          <p:nvPr/>
        </p:nvCxnSpPr>
        <p:spPr>
          <a:xfrm>
            <a:off x="4957104" y="3672353"/>
            <a:ext cx="2109182" cy="2668325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16200000">
            <a:off x="5033391" y="3962399"/>
            <a:ext cx="187623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Transformation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449473" y="2132856"/>
            <a:ext cx="1465176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Generic rules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7" idx="2"/>
            <a:endCxn id="11" idx="3"/>
          </p:cNvCxnSpPr>
          <p:nvPr/>
        </p:nvCxnSpPr>
        <p:spPr>
          <a:xfrm>
            <a:off x="4182061" y="2502188"/>
            <a:ext cx="1789449" cy="706759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312438" y="1124744"/>
            <a:ext cx="2251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Platform independent</a:t>
            </a:r>
            <a:endParaRPr lang="en-US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5928380" y="1124744"/>
            <a:ext cx="1739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Platform specific</a:t>
            </a:r>
            <a:endParaRPr lang="en-US" i="1" dirty="0"/>
          </a:p>
        </p:txBody>
      </p:sp>
      <p:sp>
        <p:nvSpPr>
          <p:cNvPr id="4" name="Left Brace 3"/>
          <p:cNvSpPr/>
          <p:nvPr/>
        </p:nvSpPr>
        <p:spPr>
          <a:xfrm rot="5400000">
            <a:off x="2500947" y="-611335"/>
            <a:ext cx="350748" cy="4561570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Brace 28"/>
          <p:cNvSpPr/>
          <p:nvPr/>
        </p:nvSpPr>
        <p:spPr>
          <a:xfrm rot="5400000">
            <a:off x="6815712" y="-87928"/>
            <a:ext cx="360040" cy="3505464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238921" y="2132856"/>
            <a:ext cx="1465176" cy="646331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Specific binding rules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0" idx="2"/>
            <a:endCxn id="11" idx="3"/>
          </p:cNvCxnSpPr>
          <p:nvPr/>
        </p:nvCxnSpPr>
        <p:spPr>
          <a:xfrm>
            <a:off x="5971509" y="2779187"/>
            <a:ext cx="1" cy="42976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516216" y="5006514"/>
            <a:ext cx="2376264" cy="1734853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8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/>
      <p:bldP spid="11" grpId="0" animBg="1"/>
      <p:bldP spid="27" grpId="0" animBg="1"/>
      <p:bldP spid="30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Official</a:t>
            </a:r>
          </a:p>
          <a:p>
            <a:pPr lvl="1"/>
            <a:r>
              <a:rPr lang="en-US" dirty="0" smtClean="0"/>
              <a:t>XSD – XML Schema: Exchange, preservation</a:t>
            </a:r>
          </a:p>
          <a:p>
            <a:pPr lvl="1"/>
            <a:r>
              <a:rPr lang="en-US" dirty="0" smtClean="0"/>
              <a:t>OWL – Web </a:t>
            </a:r>
            <a:r>
              <a:rPr lang="en-US" dirty="0"/>
              <a:t>Ontology </a:t>
            </a:r>
            <a:r>
              <a:rPr lang="en-US" dirty="0" smtClean="0"/>
              <a:t>Language</a:t>
            </a:r>
            <a:r>
              <a:rPr lang="en-US" dirty="0"/>
              <a:t>:</a:t>
            </a:r>
            <a:r>
              <a:rPr lang="en-US" dirty="0" smtClean="0"/>
              <a:t> semantic web</a:t>
            </a:r>
          </a:p>
          <a:p>
            <a:r>
              <a:rPr lang="en-US" dirty="0" smtClean="0"/>
              <a:t>Prototype</a:t>
            </a:r>
          </a:p>
          <a:p>
            <a:pPr lvl="1"/>
            <a:r>
              <a:rPr lang="en-US" dirty="0" smtClean="0"/>
              <a:t>Java, C Sharp: processing</a:t>
            </a:r>
          </a:p>
          <a:p>
            <a:pPr lvl="1"/>
            <a:r>
              <a:rPr lang="en-US" dirty="0" smtClean="0"/>
              <a:t>DBMS </a:t>
            </a:r>
            <a:r>
              <a:rPr lang="en-US" dirty="0"/>
              <a:t>– </a:t>
            </a:r>
            <a:r>
              <a:rPr lang="en-US" dirty="0" smtClean="0"/>
              <a:t>Database Management Systems: storage</a:t>
            </a:r>
          </a:p>
          <a:p>
            <a:pPr lvl="2"/>
            <a:r>
              <a:rPr lang="en-US" dirty="0"/>
              <a:t>I.e</a:t>
            </a:r>
            <a:r>
              <a:rPr lang="en-US" dirty="0" smtClean="0"/>
              <a:t>.: Apache </a:t>
            </a:r>
            <a:r>
              <a:rPr lang="en-US" dirty="0" err="1" smtClean="0"/>
              <a:t>DdlUtils</a:t>
            </a:r>
            <a:r>
              <a:rPr lang="en-US" dirty="0" smtClean="0"/>
              <a:t> – Data Definition Language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29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Disciplined Use of UML</a:t>
            </a:r>
            <a:br>
              <a:rPr lang="en-US" dirty="0" smtClean="0"/>
            </a:br>
            <a:r>
              <a:rPr lang="en-US" dirty="0" smtClean="0"/>
              <a:t>as an Answer to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Complexity of UML</a:t>
            </a:r>
          </a:p>
          <a:p>
            <a:pPr lvl="1"/>
            <a:r>
              <a:rPr lang="en-US" dirty="0" smtClean="0"/>
              <a:t>Restricted set of components of UML</a:t>
            </a:r>
          </a:p>
          <a:p>
            <a:pPr lvl="2"/>
            <a:r>
              <a:rPr lang="en-US" dirty="0" smtClean="0"/>
              <a:t>Realized in UML profile</a:t>
            </a:r>
          </a:p>
          <a:p>
            <a:r>
              <a:rPr lang="en-US" dirty="0" smtClean="0"/>
              <a:t>Complexity and variants of UML and XMI versions</a:t>
            </a:r>
          </a:p>
          <a:p>
            <a:pPr lvl="1"/>
            <a:r>
              <a:rPr lang="en-US" dirty="0" smtClean="0"/>
              <a:t>Single tool for UML creation</a:t>
            </a:r>
          </a:p>
          <a:p>
            <a:pPr lvl="2"/>
            <a:r>
              <a:rPr lang="en-US" dirty="0" smtClean="0"/>
              <a:t>Enterprise Architect</a:t>
            </a:r>
          </a:p>
          <a:p>
            <a:pPr lvl="1"/>
            <a:r>
              <a:rPr lang="en-US" dirty="0" smtClean="0"/>
              <a:t>Export of model definition only (no visualization)</a:t>
            </a:r>
          </a:p>
          <a:p>
            <a:pPr lvl="1"/>
            <a:r>
              <a:rPr lang="en-US" dirty="0" smtClean="0"/>
              <a:t>Specific versions of UML and XMI for export</a:t>
            </a:r>
          </a:p>
          <a:p>
            <a:pPr lvl="2"/>
            <a:r>
              <a:rPr lang="en-US" dirty="0" smtClean="0"/>
              <a:t>I.e. UML 2.1 and XMI 2.1</a:t>
            </a:r>
          </a:p>
          <a:p>
            <a:pPr lvl="2"/>
            <a:r>
              <a:rPr lang="en-US" dirty="0" smtClean="0"/>
              <a:t>All selected UML components can be expressed</a:t>
            </a:r>
          </a:p>
          <a:p>
            <a:pPr lvl="2"/>
            <a:r>
              <a:rPr lang="en-US" dirty="0" smtClean="0"/>
              <a:t>One exception: 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80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4499828"/>
            <a:ext cx="2016224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UML Class Model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67264" y="3933056"/>
            <a:ext cx="1681200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XSD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07904" y="4509120"/>
            <a:ext cx="1249200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XMI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67264" y="4739371"/>
            <a:ext cx="1681200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OWL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99792" y="4365104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</a:t>
            </a:r>
            <a:r>
              <a:rPr lang="en-US" sz="1600" dirty="0" smtClean="0"/>
              <a:t>xport</a:t>
            </a:r>
            <a:endParaRPr lang="en-US" sz="1600" dirty="0"/>
          </a:p>
        </p:txBody>
      </p:sp>
      <p:cxnSp>
        <p:nvCxnSpPr>
          <p:cNvPr id="14" name="Straight Arrow Connector 13"/>
          <p:cNvCxnSpPr>
            <a:stCxn id="5" idx="3"/>
            <a:endCxn id="7" idx="1"/>
          </p:cNvCxnSpPr>
          <p:nvPr/>
        </p:nvCxnSpPr>
        <p:spPr>
          <a:xfrm>
            <a:off x="2411760" y="4684494"/>
            <a:ext cx="1296144" cy="9292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3"/>
            <a:endCxn id="6" idx="1"/>
          </p:cNvCxnSpPr>
          <p:nvPr/>
        </p:nvCxnSpPr>
        <p:spPr>
          <a:xfrm flipV="1">
            <a:off x="4957104" y="4117722"/>
            <a:ext cx="2110160" cy="576064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3"/>
            <a:endCxn id="8" idx="1"/>
          </p:cNvCxnSpPr>
          <p:nvPr/>
        </p:nvCxnSpPr>
        <p:spPr>
          <a:xfrm>
            <a:off x="4957104" y="4693786"/>
            <a:ext cx="2110160" cy="230251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16200000">
            <a:off x="5033391" y="4983832"/>
            <a:ext cx="187623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Transformation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312438" y="1124744"/>
            <a:ext cx="2251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Platform independent</a:t>
            </a:r>
            <a:endParaRPr lang="en-US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5928380" y="1124744"/>
            <a:ext cx="1739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Platform specific</a:t>
            </a:r>
            <a:endParaRPr lang="en-US" i="1" dirty="0"/>
          </a:p>
        </p:txBody>
      </p:sp>
      <p:sp>
        <p:nvSpPr>
          <p:cNvPr id="4" name="Left Brace 3"/>
          <p:cNvSpPr/>
          <p:nvPr/>
        </p:nvSpPr>
        <p:spPr>
          <a:xfrm rot="5400000">
            <a:off x="2500947" y="-611335"/>
            <a:ext cx="350748" cy="4561570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Brace 28"/>
          <p:cNvSpPr/>
          <p:nvPr/>
        </p:nvSpPr>
        <p:spPr>
          <a:xfrm rot="5400000">
            <a:off x="6815712" y="-87928"/>
            <a:ext cx="360040" cy="3505464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95760" y="2803541"/>
            <a:ext cx="2016000" cy="369332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876480" y="2803541"/>
            <a:ext cx="2016000" cy="369332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Documentation</a:t>
            </a:r>
            <a:endParaRPr lang="en-US" dirty="0"/>
          </a:p>
        </p:txBody>
      </p:sp>
      <p:cxnSp>
        <p:nvCxnSpPr>
          <p:cNvPr id="37" name="Curved Connector 36"/>
          <p:cNvCxnSpPr>
            <a:stCxn id="35" idx="3"/>
            <a:endCxn id="6" idx="0"/>
          </p:cNvCxnSpPr>
          <p:nvPr/>
        </p:nvCxnSpPr>
        <p:spPr>
          <a:xfrm>
            <a:off x="2411760" y="2988207"/>
            <a:ext cx="5496104" cy="944849"/>
          </a:xfrm>
          <a:prstGeom prst="curvedConnector2">
            <a:avLst/>
          </a:prstGeom>
          <a:ln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5" idx="2"/>
            <a:endCxn id="5" idx="0"/>
          </p:cNvCxnSpPr>
          <p:nvPr/>
        </p:nvCxnSpPr>
        <p:spPr>
          <a:xfrm flipH="1">
            <a:off x="1403648" y="3172873"/>
            <a:ext cx="112" cy="1326955"/>
          </a:xfrm>
          <a:prstGeom prst="straightConnector1">
            <a:avLst/>
          </a:prstGeom>
          <a:ln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2"/>
            <a:endCxn id="6" idx="0"/>
          </p:cNvCxnSpPr>
          <p:nvPr/>
        </p:nvCxnSpPr>
        <p:spPr>
          <a:xfrm>
            <a:off x="7884480" y="3172873"/>
            <a:ext cx="23384" cy="760183"/>
          </a:xfrm>
          <a:prstGeom prst="straightConnector1">
            <a:avLst/>
          </a:prstGeom>
          <a:ln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96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Documentation for each class in separate document</a:t>
            </a:r>
          </a:p>
          <a:p>
            <a:r>
              <a:rPr lang="en-US" dirty="0" smtClean="0"/>
              <a:t>Usage of XML document format to enable efficient reuse of documentation for different purposes</a:t>
            </a:r>
          </a:p>
          <a:p>
            <a:pPr lvl="1"/>
            <a:r>
              <a:rPr lang="en-US" dirty="0"/>
              <a:t>Documentation parts can be combined for multiple perspectives</a:t>
            </a:r>
          </a:p>
          <a:p>
            <a:pPr lvl="1"/>
            <a:r>
              <a:rPr lang="en-US" dirty="0" smtClean="0"/>
              <a:t>DITA or </a:t>
            </a:r>
            <a:r>
              <a:rPr lang="en-US" dirty="0" err="1" smtClean="0"/>
              <a:t>DocBook</a:t>
            </a:r>
            <a:r>
              <a:rPr lang="en-US" dirty="0" smtClean="0"/>
              <a:t>, both have mature XSLT frameworks for generation of HTML, PDF, …</a:t>
            </a:r>
          </a:p>
          <a:p>
            <a:r>
              <a:rPr lang="en-US" dirty="0" smtClean="0"/>
              <a:t>Representation-specific documentation can be added</a:t>
            </a:r>
          </a:p>
          <a:p>
            <a:r>
              <a:rPr lang="en-US" dirty="0" smtClean="0"/>
              <a:t>Easy editing tool required. Possibility:</a:t>
            </a:r>
          </a:p>
          <a:p>
            <a:pPr lvl="1"/>
            <a:r>
              <a:rPr lang="en-US" dirty="0" smtClean="0"/>
              <a:t>Creation </a:t>
            </a:r>
            <a:r>
              <a:rPr lang="en-US" dirty="0"/>
              <a:t>of documentation in Word according template with given structure and Word Styles</a:t>
            </a:r>
          </a:p>
          <a:p>
            <a:pPr lvl="1"/>
            <a:r>
              <a:rPr lang="en-US" dirty="0"/>
              <a:t>Transformation of Word documents to reusable XML format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415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Evaluation of exported XMI regarding complete and accessible information on the model</a:t>
            </a:r>
          </a:p>
          <a:p>
            <a:r>
              <a:rPr lang="en-US" dirty="0" smtClean="0"/>
              <a:t>Exploration of the combination of visual model and textual definition (outside of Enterprise Architect)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53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en-US" dirty="0" smtClean="0"/>
              <a:t>Working group …</a:t>
            </a:r>
          </a:p>
          <a:p>
            <a:pPr lvl="1"/>
            <a:r>
              <a:rPr lang="en-US" dirty="0" smtClean="0"/>
              <a:t>makes list of requirements</a:t>
            </a:r>
          </a:p>
          <a:p>
            <a:pPr lvl="2"/>
            <a:r>
              <a:rPr lang="en-US" dirty="0"/>
              <a:t>implementable</a:t>
            </a:r>
          </a:p>
          <a:p>
            <a:pPr lvl="2"/>
            <a:r>
              <a:rPr lang="en-US" dirty="0"/>
              <a:t>maintainable</a:t>
            </a:r>
          </a:p>
          <a:p>
            <a:pPr lvl="2"/>
            <a:r>
              <a:rPr lang="en-US" dirty="0"/>
              <a:t>…</a:t>
            </a:r>
          </a:p>
          <a:p>
            <a:pPr lvl="1"/>
            <a:r>
              <a:rPr lang="en-US" dirty="0" smtClean="0"/>
              <a:t>explores details according to these requirements</a:t>
            </a:r>
          </a:p>
          <a:p>
            <a:r>
              <a:rPr lang="en-US" dirty="0" smtClean="0"/>
              <a:t>Other working group could focus on non-XML representations (prototypes)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03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297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Larissa-Design</vt:lpstr>
      <vt:lpstr>Framework for Model Creation and Generation of Representations</vt:lpstr>
      <vt:lpstr>Framework</vt:lpstr>
      <vt:lpstr>Representations</vt:lpstr>
      <vt:lpstr>Disciplined Use of UML as an Answer to Complexity</vt:lpstr>
      <vt:lpstr>Framework</vt:lpstr>
      <vt:lpstr>Documentation</vt:lpstr>
      <vt:lpstr>Open Issues</vt:lpstr>
      <vt:lpstr>Process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Framework for Model Creation and Generation of Representations</dc:title>
  <dc:creator>Wackerow, Joachim</dc:creator>
  <cp:lastModifiedBy>Joachim Wackerow</cp:lastModifiedBy>
  <cp:revision>51</cp:revision>
  <dcterms:created xsi:type="dcterms:W3CDTF">2013-10-27T15:42:28Z</dcterms:created>
  <dcterms:modified xsi:type="dcterms:W3CDTF">2013-10-27T23:47:05Z</dcterms:modified>
</cp:coreProperties>
</file>