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  <p:sldMasterId id="2147483668" r:id="rId5"/>
  </p:sldMasterIdLst>
  <p:notesMasterIdLst>
    <p:notesMasterId r:id="rId26"/>
  </p:notesMasterIdLst>
  <p:handoutMasterIdLst>
    <p:handoutMasterId r:id="rId27"/>
  </p:handoutMasterIdLst>
  <p:sldIdLst>
    <p:sldId id="364" r:id="rId6"/>
    <p:sldId id="401" r:id="rId7"/>
    <p:sldId id="438" r:id="rId8"/>
    <p:sldId id="439" r:id="rId9"/>
    <p:sldId id="418" r:id="rId10"/>
    <p:sldId id="419" r:id="rId11"/>
    <p:sldId id="426" r:id="rId12"/>
    <p:sldId id="427" r:id="rId13"/>
    <p:sldId id="400" r:id="rId14"/>
    <p:sldId id="422" r:id="rId15"/>
    <p:sldId id="417" r:id="rId16"/>
    <p:sldId id="420" r:id="rId17"/>
    <p:sldId id="425" r:id="rId18"/>
    <p:sldId id="431" r:id="rId19"/>
    <p:sldId id="434" r:id="rId20"/>
    <p:sldId id="435" r:id="rId21"/>
    <p:sldId id="433" r:id="rId22"/>
    <p:sldId id="440" r:id="rId23"/>
    <p:sldId id="442" r:id="rId24"/>
    <p:sldId id="441" r:id="rId25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5A6F"/>
    <a:srgbClr val="979797"/>
    <a:srgbClr val="294465"/>
    <a:srgbClr val="7F7F7F"/>
    <a:srgbClr val="9AAEC2"/>
    <a:srgbClr val="7590AB"/>
    <a:srgbClr val="869DB4"/>
    <a:srgbClr val="AABACA"/>
    <a:srgbClr val="6C88A4"/>
    <a:srgbClr val="D6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454" autoAdjust="0"/>
    <p:restoredTop sz="66713" autoAdjust="0"/>
  </p:normalViewPr>
  <p:slideViewPr>
    <p:cSldViewPr>
      <p:cViewPr>
        <p:scale>
          <a:sx n="70" d="100"/>
          <a:sy n="70" d="100"/>
        </p:scale>
        <p:origin x="-1362" y="-648"/>
      </p:cViewPr>
      <p:guideLst>
        <p:guide orient="horz" pos="2886"/>
        <p:guide pos="2880"/>
      </p:guideLst>
    </p:cSldViewPr>
  </p:slideViewPr>
  <p:outlineViewPr>
    <p:cViewPr>
      <p:scale>
        <a:sx n="33" d="100"/>
        <a:sy n="33" d="100"/>
      </p:scale>
      <p:origin x="0" y="46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664" y="-6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8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899" y="1"/>
            <a:ext cx="294618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278A9578-9F5C-4F98-8A03-E646E98F018E}" type="datetimeFigureOut">
              <a:rPr lang="de-DE" smtClean="0"/>
              <a:t>13.05.2013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28717"/>
            <a:ext cx="294618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899" y="9428717"/>
            <a:ext cx="294618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01912A1E-96A6-48E9-9927-D98D0F95C0D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4225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/>
          <a:lstStyle>
            <a:lvl1pPr algn="r">
              <a:defRPr sz="1200"/>
            </a:lvl1pPr>
          </a:lstStyle>
          <a:p>
            <a:fld id="{EF3A433C-71CC-48C2-BAA0-8A18FD7D1E90}" type="datetimeFigureOut">
              <a:rPr lang="de-DE" smtClean="0"/>
              <a:pPr/>
              <a:t>13.05.2013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5" tIns="45783" rIns="91565" bIns="45783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565" tIns="45783" rIns="91565" bIns="45783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565" tIns="45783" rIns="91565" bIns="45783" rtlCol="0" anchor="b"/>
          <a:lstStyle>
            <a:lvl1pPr algn="r">
              <a:defRPr sz="1200"/>
            </a:lvl1pPr>
          </a:lstStyle>
          <a:p>
            <a:fld id="{34871B19-C85A-4D7E-BA9B-B7E385602DC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40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65415" indent="-165415">
              <a:buFontTx/>
              <a:buChar char="-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0729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 defTabSz="882213">
              <a:buFontTx/>
              <a:buChar char="-"/>
              <a:defRPr/>
            </a:pPr>
            <a:endParaRPr lang="de-DE"/>
          </a:p>
          <a:p>
            <a:pPr marL="165415" indent="-165415">
              <a:buFontTx/>
              <a:buChar char="-"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88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 defTabSz="882213">
              <a:buFontTx/>
              <a:buChar char="-"/>
              <a:defRPr/>
            </a:pPr>
            <a:endParaRPr lang="de-DE"/>
          </a:p>
          <a:p>
            <a:pPr marL="165415" indent="-165415">
              <a:buFontTx/>
              <a:buChar char="-"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885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indent="-165415" defTabSz="882213">
              <a:buFontTx/>
              <a:buChar char="-"/>
              <a:defRPr/>
            </a:pPr>
            <a:endParaRPr lang="de-DE"/>
          </a:p>
          <a:p>
            <a:pPr marL="165415" indent="-165415">
              <a:buFontTx/>
              <a:buChar char="-"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14885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mtClean="0"/>
              <a:t>provenance ontology</a:t>
            </a:r>
          </a:p>
          <a:p>
            <a:r>
              <a:rPr lang="de-DE" smtClean="0"/>
              <a:t>- Thought</a:t>
            </a:r>
            <a:r>
              <a:rPr lang="de-DE" baseline="0" smtClean="0"/>
              <a:t> about that</a:t>
            </a:r>
            <a:endParaRPr lang="de-DE" smtClean="0"/>
          </a:p>
          <a:p>
            <a:pPr marL="0" indent="0">
              <a:buFontTx/>
              <a:buNone/>
            </a:pPr>
            <a:r>
              <a:rPr lang="de-DE" smtClean="0"/>
              <a:t>- For this version too much for this</a:t>
            </a:r>
            <a:r>
              <a:rPr lang="de-DE" baseline="0" smtClean="0"/>
              <a:t> version</a:t>
            </a:r>
            <a:endParaRPr lang="de-DE" smtClean="0"/>
          </a:p>
          <a:p>
            <a:pPr marL="0" indent="0">
              <a:buFontTx/>
              <a:buNone/>
            </a:pPr>
            <a:r>
              <a:rPr lang="de-DE" smtClean="0"/>
              <a:t>- It is interesting</a:t>
            </a:r>
          </a:p>
          <a:p>
            <a:r>
              <a:rPr lang="de-DE" smtClean="0"/>
              <a:t>- No</a:t>
            </a:r>
            <a:r>
              <a:rPr lang="de-DE" baseline="0" smtClean="0"/>
              <a:t> correspondence</a:t>
            </a:r>
            <a:r>
              <a:rPr lang="de-DE" smtClean="0"/>
              <a:t> in DDI-XML</a:t>
            </a:r>
          </a:p>
          <a:p>
            <a:r>
              <a:rPr lang="de-DE" smtClean="0"/>
              <a:t>- considered in the model-driven development of future versions of DDI  </a:t>
            </a: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136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smtClean="0"/>
              <a:t>What is DDI? [2 min]</a:t>
            </a:r>
          </a:p>
          <a:p>
            <a:r>
              <a:rPr lang="de-DE" sz="1200" smtClean="0"/>
              <a:t>Motivation [2 min]</a:t>
            </a:r>
          </a:p>
          <a:p>
            <a:r>
              <a:rPr lang="de-DE" sz="1200" smtClean="0"/>
              <a:t>Relationships to Vocabularies [2 min]</a:t>
            </a:r>
          </a:p>
          <a:p>
            <a:r>
              <a:rPr lang="de-DE" sz="1200" smtClean="0"/>
              <a:t>DDI-RDF Discovery Vocabulary [2 min]</a:t>
            </a:r>
          </a:p>
          <a:p>
            <a:r>
              <a:rPr lang="de-DE" sz="1200" smtClean="0"/>
              <a:t>Conceptual Model [5 min]</a:t>
            </a:r>
          </a:p>
          <a:p>
            <a:pPr marL="0" indent="0" defTabSz="882213">
              <a:buFontTx/>
              <a:buNone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546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2213">
              <a:buFontTx/>
              <a:buNone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546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2213">
              <a:buFontTx/>
              <a:buNone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54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defTabSz="882213">
              <a:buFontTx/>
              <a:buChar char="-"/>
              <a:defRPr/>
            </a:pPr>
            <a:r>
              <a:rPr lang="de-DE" smtClean="0"/>
              <a:t>Microdata: data about individual persons</a:t>
            </a:r>
            <a:r>
              <a:rPr lang="de-DE" baseline="0" smtClean="0"/>
              <a:t> or households</a:t>
            </a:r>
          </a:p>
          <a:p>
            <a:pPr marL="171450" indent="-171450" defTabSz="882213">
              <a:buFontTx/>
              <a:buChar char="-"/>
              <a:defRPr/>
            </a:pPr>
            <a:r>
              <a:rPr lang="de-DE" baseline="0" smtClean="0"/>
              <a:t>Aggregated data: multidimensional tables, matrices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5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882213">
              <a:buFontTx/>
              <a:buNone/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9546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de-DE" smtClean="0"/>
              <a:t>Use OWL reasoning techniques</a:t>
            </a:r>
          </a:p>
          <a:p>
            <a:pPr marL="171450" indent="-171450">
              <a:buFontTx/>
              <a:buChar char="-"/>
            </a:pPr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1961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DDI-RDF can be processed by a phletora of RDF tools without supporting complex DDI-XML Schemas’ structures</a:t>
            </a:r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1570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5415" marR="0" indent="-16541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71B19-C85A-4D7E-BA9B-B7E385602DCD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072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88D-CD4A-4025-B3B9-34145511EE3E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188D-CD4A-4025-B3B9-34145511EE3E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8249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rgbClr val="445A6F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+mj-lt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+mj-lt"/>
              </a:defRPr>
            </a:lvl2pPr>
            <a:lvl3pPr>
              <a:defRPr sz="1600">
                <a:latin typeface="+mj-lt"/>
              </a:defRPr>
            </a:lvl3pPr>
            <a:lvl4pPr marL="1600200" indent="-228600">
              <a:buFont typeface="Arial" pitchFamily="34" charset="0"/>
              <a:buChar char="•"/>
              <a:defRPr sz="1600">
                <a:latin typeface="+mj-lt"/>
              </a:defRPr>
            </a:lvl4pPr>
            <a:lvl5pPr marL="2057400" indent="-228600">
              <a:buFont typeface="Arial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236-DD03-412C-A2D6-703F8F349152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EA11F0A9-7B41-4B3D-A4E1-5AEA8E3E3D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7311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D219-9E76-4395-B54C-D92866FD0B10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6865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F6DE-FB85-45EB-AE30-D6797A0164EB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4133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214687"/>
            <a:ext cx="4040188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5003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214687"/>
            <a:ext cx="4041775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2D0B-F643-41CE-92BA-28EC06A07CC5}" type="datetime1">
              <a:rPr lang="de-DE" smtClean="0"/>
              <a:t>13.05.2013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6605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8231-6846-4CC5-AA90-14FCEFA76EA4}" type="datetime1">
              <a:rPr lang="de-DE" smtClean="0"/>
              <a:t>13.05.2013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8318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852B-A5DA-4A58-8F38-694A6CBE98C2}" type="datetime1">
              <a:rPr lang="de-DE" smtClean="0"/>
              <a:t>13.05.2013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3813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500306"/>
            <a:ext cx="3008313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0AC2-DF67-4CAD-AD49-871C59C73CA9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981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452-B678-42E2-9633-A8A5A95B7329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09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>
                <a:solidFill>
                  <a:srgbClr val="445A6F"/>
                </a:solidFill>
                <a:latin typeface="+mj-lt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+mj-lt"/>
              </a:defRPr>
            </a:lvl1pPr>
            <a:lvl2pPr marL="742950" indent="-285750">
              <a:buFont typeface="Arial" pitchFamily="34" charset="0"/>
              <a:buChar char="•"/>
              <a:defRPr sz="2000">
                <a:latin typeface="+mj-lt"/>
              </a:defRPr>
            </a:lvl2pPr>
            <a:lvl3pPr>
              <a:defRPr sz="1600">
                <a:latin typeface="+mj-lt"/>
              </a:defRPr>
            </a:lvl3pPr>
            <a:lvl4pPr marL="1600200" indent="-228600">
              <a:buFont typeface="Arial" pitchFamily="34" charset="0"/>
              <a:buChar char="•"/>
              <a:defRPr sz="1600">
                <a:latin typeface="+mj-lt"/>
              </a:defRPr>
            </a:lvl4pPr>
            <a:lvl5pPr marL="2057400" indent="-228600">
              <a:buFont typeface="Arial" pitchFamily="34" charset="0"/>
              <a:buChar char="•"/>
              <a:defRPr sz="1600">
                <a:latin typeface="+mj-lt"/>
              </a:defRPr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F0236-DD03-412C-A2D6-703F8F349152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902896" y="6448251"/>
            <a:ext cx="2133600" cy="365125"/>
          </a:xfrm>
        </p:spPr>
        <p:txBody>
          <a:bodyPr/>
          <a:lstStyle>
            <a:lvl1pPr>
              <a:defRPr sz="1400"/>
            </a:lvl1pPr>
          </a:lstStyle>
          <a:p>
            <a:fld id="{EA11F0A9-7B41-4B3D-A4E1-5AEA8E3E3D00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D219-9E76-4395-B54C-D92866FD0B10}" type="datetime1">
              <a:rPr lang="de-DE" smtClean="0"/>
              <a:t>13.05.2013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500306"/>
            <a:ext cx="4038600" cy="36258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F6DE-FB85-45EB-AE30-D6797A0164EB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3214687"/>
            <a:ext cx="4040188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250030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3214687"/>
            <a:ext cx="4041775" cy="2911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E2D0B-F643-41CE-92BA-28EC06A07CC5}" type="datetime1">
              <a:rPr lang="de-DE" smtClean="0"/>
              <a:t>13.05.2013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A8231-6846-4CC5-AA90-14FCEFA76EA4}" type="datetime1">
              <a:rPr lang="de-DE" smtClean="0"/>
              <a:t>13.05.2013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6852B-A5DA-4A58-8F38-694A6CBE98C2}" type="datetime1">
              <a:rPr lang="de-DE" smtClean="0"/>
              <a:t>13.05.2013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1214422"/>
            <a:ext cx="5111750" cy="491174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2500306"/>
            <a:ext cx="3008313" cy="36258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0AC2-DF67-4CAD-AD49-871C59C73CA9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E452-B678-42E2-9633-A8A5A95B7329}" type="datetime1">
              <a:rPr lang="de-DE" smtClean="0"/>
              <a:t>13.05.2013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1131-679B-4DD1-802F-23CB41FA8BDC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C247D7FE-B787-428B-8BBB-5DB253C9FE94}" type="datetime1">
              <a:rPr lang="de-DE" smtClean="0"/>
              <a:t>13.05.2013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7" name="Grafik 6" descr="GS_Kopf PPT_en.bmp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0" y="0"/>
            <a:ext cx="9144000" cy="1066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12144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2500306"/>
            <a:ext cx="8229600" cy="3625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C247D7FE-B787-428B-8BBB-5DB253C9FE94}" type="datetime1">
              <a:rPr lang="de-DE" smtClean="0"/>
              <a:t>13.05.2013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407C1131-679B-4DD1-802F-23CB41FA8BDC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37312"/>
            <a:ext cx="2257425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960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vocab-data-cube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image" Target="../media/image15.jpe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dx.doi.org/10.3886/DDISemanticWeb02" TargetMode="External"/><Relationship Id="rId5" Type="http://schemas.openxmlformats.org/officeDocument/2006/relationships/hyperlink" Target="https://github.com/linked-statistics/disco-spec" TargetMode="External"/><Relationship Id="rId10" Type="http://schemas.openxmlformats.org/officeDocument/2006/relationships/image" Target="../media/image6.jpeg"/><Relationship Id="rId4" Type="http://schemas.openxmlformats.org/officeDocument/2006/relationships/hyperlink" Target="http://rdf-vocabulary.ddialliance.org/discovery" TargetMode="External"/><Relationship Id="rId9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za.org/eddi11" TargetMode="External"/><Relationship Id="rId2" Type="http://schemas.openxmlformats.org/officeDocument/2006/relationships/hyperlink" Target="http://www.dagstuhl.de/11372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agstuhl.de/12422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linked-statistics/xko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0" y="1421904"/>
            <a:ext cx="9144000" cy="1143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3000" smtClean="0">
                <a:solidFill>
                  <a:srgbClr val="445A6F"/>
                </a:solidFill>
                <a:latin typeface="+mn-lt"/>
              </a:rPr>
              <a:t>DDI-RDF </a:t>
            </a:r>
            <a:r>
              <a:rPr lang="en-US" sz="3000">
                <a:solidFill>
                  <a:srgbClr val="445A6F"/>
                </a:solidFill>
                <a:latin typeface="+mn-lt"/>
              </a:rPr>
              <a:t>Discovery </a:t>
            </a:r>
            <a:r>
              <a:rPr lang="en-US" sz="3000" smtClean="0">
                <a:solidFill>
                  <a:srgbClr val="445A6F"/>
                </a:solidFill>
                <a:latin typeface="+mn-lt"/>
              </a:rPr>
              <a:t>Vocabulary</a:t>
            </a:r>
            <a:br>
              <a:rPr lang="en-US" sz="3000" smtClean="0">
                <a:solidFill>
                  <a:srgbClr val="445A6F"/>
                </a:solidFill>
                <a:latin typeface="+mn-lt"/>
              </a:rPr>
            </a:br>
            <a:r>
              <a:rPr lang="en-US" sz="2400" smtClean="0">
                <a:solidFill>
                  <a:srgbClr val="445A6F"/>
                </a:solidFill>
                <a:latin typeface="+mn-lt"/>
              </a:rPr>
              <a:t>A </a:t>
            </a:r>
            <a:r>
              <a:rPr lang="en-US" sz="2400">
                <a:solidFill>
                  <a:srgbClr val="445A6F"/>
                </a:solidFill>
                <a:latin typeface="+mn-lt"/>
              </a:rPr>
              <a:t>Metadata Vocabulary for Documenting Research and Survey Data</a:t>
            </a:r>
            <a:endParaRPr lang="de-DE" sz="2400" dirty="0">
              <a:latin typeface="+mn-lt"/>
            </a:endParaRPr>
          </a:p>
        </p:txBody>
      </p:sp>
      <p:sp>
        <p:nvSpPr>
          <p:cNvPr id="7" name="Untertitel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de-DE" sz="3000" smtClean="0">
              <a:solidFill>
                <a:srgbClr val="979797"/>
              </a:solidFill>
              <a:latin typeface="+mn-lt"/>
            </a:endParaRPr>
          </a:p>
          <a:p>
            <a:pPr marL="0" indent="0">
              <a:buNone/>
            </a:pPr>
            <a:r>
              <a:rPr lang="de-DE" sz="4000" smtClean="0">
                <a:solidFill>
                  <a:srgbClr val="979797"/>
                </a:solidFill>
                <a:latin typeface="+mn-lt"/>
              </a:rPr>
              <a:t>Linked Data on the Web (LDOW 2013)</a:t>
            </a:r>
            <a:endParaRPr lang="de-DE" sz="2200" smtClean="0">
              <a:solidFill>
                <a:srgbClr val="979797"/>
              </a:solidFill>
              <a:latin typeface="+mn-lt"/>
            </a:endParaRPr>
          </a:p>
          <a:p>
            <a:pPr marL="0" indent="0" algn="ctr">
              <a:buNone/>
            </a:pPr>
            <a:r>
              <a:rPr lang="de-DE" sz="2000" smtClean="0">
                <a:solidFill>
                  <a:srgbClr val="979797"/>
                </a:solidFill>
              </a:rPr>
              <a:t>14.05.2013</a:t>
            </a:r>
            <a:endParaRPr lang="de-DE" sz="2000">
              <a:solidFill>
                <a:srgbClr val="979797"/>
              </a:solidFill>
            </a:endParaRPr>
          </a:p>
          <a:p>
            <a:endParaRPr lang="de-DE" smtClean="0">
              <a:latin typeface="+mn-lt"/>
            </a:endParaRPr>
          </a:p>
          <a:p>
            <a:endParaRPr lang="de-DE" smtClean="0">
              <a:latin typeface="+mn-lt"/>
            </a:endParaRPr>
          </a:p>
          <a:p>
            <a:endParaRPr lang="de-DE" sz="2600" smtClean="0">
              <a:solidFill>
                <a:schemeClr val="tx1"/>
              </a:solidFill>
              <a:latin typeface="+mn-lt"/>
            </a:endParaRPr>
          </a:p>
          <a:p>
            <a:endParaRPr lang="de-DE" sz="2600" smtClean="0">
              <a:solidFill>
                <a:schemeClr val="tx1"/>
              </a:solidFill>
              <a:latin typeface="+mn-lt"/>
            </a:endParaRPr>
          </a:p>
          <a:p>
            <a:endParaRPr lang="de-DE" sz="2000" smtClean="0">
              <a:solidFill>
                <a:schemeClr val="tx1"/>
              </a:solidFill>
              <a:latin typeface="+mn-lt"/>
            </a:endParaRPr>
          </a:p>
          <a:p>
            <a:endParaRPr lang="de-DE" sz="2000" smtClean="0">
              <a:solidFill>
                <a:schemeClr val="tx1"/>
              </a:solidFill>
              <a:latin typeface="+mn-lt"/>
            </a:endParaRPr>
          </a:p>
          <a:p>
            <a:endParaRPr lang="de-DE" sz="2000" smtClean="0">
              <a:solidFill>
                <a:schemeClr val="tx1"/>
              </a:solidFill>
            </a:endParaRPr>
          </a:p>
          <a:p>
            <a:endParaRPr lang="de-DE" sz="2000" dirty="0">
              <a:solidFill>
                <a:schemeClr val="tx1"/>
              </a:solidFill>
              <a:latin typeface="+mn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0349691"/>
              </p:ext>
            </p:extLst>
          </p:nvPr>
        </p:nvGraphicFramePr>
        <p:xfrm>
          <a:off x="1116632" y="4721312"/>
          <a:ext cx="6911752" cy="19480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3498215"/>
                <a:gridCol w="3413537"/>
              </a:tblGrid>
              <a:tr h="9361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Thomas Bosch</a:t>
                      </a:r>
                      <a:endParaRPr lang="de-DE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GESIS, </a:t>
                      </a:r>
                      <a:r>
                        <a:rPr lang="en-US" sz="1600">
                          <a:effectLst/>
                        </a:rPr>
                        <a:t>Germany</a:t>
                      </a:r>
                      <a:endParaRPr lang="de-DE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thomas.bosch@gesis.org</a:t>
                      </a:r>
                      <a:endParaRPr lang="de-DE" sz="1600"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Richard Cyganiak</a:t>
                      </a:r>
                      <a:endParaRPr lang="de-DE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DERI, </a:t>
                      </a:r>
                      <a:r>
                        <a:rPr lang="en-US" sz="1600">
                          <a:effectLst/>
                        </a:rPr>
                        <a:t>Ireland</a:t>
                      </a:r>
                      <a:endParaRPr lang="de-DE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richard.cyganiak@deri.org</a:t>
                      </a:r>
                      <a:endParaRPr lang="de-D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119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de-DE" sz="1600" b="1" smtClean="0">
                          <a:effectLst/>
                        </a:rPr>
                        <a:t>Arofan</a:t>
                      </a:r>
                      <a:r>
                        <a:rPr lang="de-DE" sz="1600" b="1" baseline="0" smtClean="0">
                          <a:effectLst/>
                        </a:rPr>
                        <a:t> Gregory</a:t>
                      </a:r>
                      <a:endParaRPr lang="de-DE" sz="1600" b="1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Open</a:t>
                      </a:r>
                      <a:r>
                        <a:rPr lang="en-US" sz="1600" baseline="0" smtClean="0">
                          <a:effectLst/>
                        </a:rPr>
                        <a:t> Data Foundation</a:t>
                      </a:r>
                      <a:r>
                        <a:rPr lang="en-US" sz="1600" smtClean="0">
                          <a:effectLst/>
                        </a:rPr>
                        <a:t>, USA</a:t>
                      </a:r>
                      <a:endParaRPr lang="de-DE" sz="16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agregory@opendatafoundation.org</a:t>
                      </a:r>
                      <a:endParaRPr lang="de-D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b="1" smtClean="0">
                          <a:effectLst/>
                        </a:rPr>
                        <a:t>Joachim Wackerow</a:t>
                      </a:r>
                      <a:endParaRPr lang="de-DE" sz="1600" b="1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GESIS, Germany</a:t>
                      </a:r>
                      <a:endParaRPr lang="de-DE" sz="160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</a:rPr>
                        <a:t>joachim.wackerow@gesis.org</a:t>
                      </a:r>
                      <a:endParaRPr lang="de-DE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7" name="Picture 3" descr="C:\Daten\Studium\Promotion\workshops\2013\LDOW\logos\ddi-log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4088"/>
            <a:ext cx="1613543" cy="7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aten\Studium\Promotion\workshops\2013\LDOW\logos\deri_ie_head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0597"/>
            <a:ext cx="238125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Daten\Studium\Promotion\workshops\2013\LDOW\logos\ODF_logo_blue_medium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48" y="186157"/>
            <a:ext cx="1270501" cy="98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Daten\Studium\Promotion\workshops\2013\LDOW\logos\GESIS_-_Leibniz_Institute_for_the_Social_Sciences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4088"/>
            <a:ext cx="1728192" cy="90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499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Relationships to Vocabularies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Data Catalog Vocabulary (DCAT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de-DE" sz="2200"/>
          </a:p>
          <a:p>
            <a:pPr lvl="1"/>
            <a:r>
              <a:rPr lang="en-US" sz="1800"/>
              <a:t>W3C standard for describing catalogs of data sets</a:t>
            </a:r>
          </a:p>
          <a:p>
            <a:pPr lvl="1"/>
            <a:r>
              <a:rPr lang="de-DE" sz="1800"/>
              <a:t>disco:LogicalDataSet </a:t>
            </a:r>
            <a:r>
              <a:rPr lang="en-US" sz="1800"/>
              <a:t>⊑ </a:t>
            </a:r>
            <a:r>
              <a:rPr lang="de-DE" sz="1800"/>
              <a:t>dcat:Dataset</a:t>
            </a:r>
          </a:p>
          <a:p>
            <a:pPr lvl="1"/>
            <a:r>
              <a:rPr lang="de-DE" sz="1800"/>
              <a:t>disco: DataFile </a:t>
            </a:r>
            <a:r>
              <a:rPr lang="en-US" sz="1800"/>
              <a:t>⊑ </a:t>
            </a:r>
            <a:r>
              <a:rPr lang="de-DE" sz="1800"/>
              <a:t>dcat:Distribution</a:t>
            </a:r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RDF Data Cube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Vocabulary</a:t>
            </a:r>
            <a:endParaRPr lang="de-DE" sz="2200"/>
          </a:p>
          <a:p>
            <a:pPr lvl="1"/>
            <a:r>
              <a:rPr lang="en-US" sz="1800"/>
              <a:t>W3C standard for representing data cubes, i.e. multidimensional aggregate data</a:t>
            </a:r>
          </a:p>
          <a:p>
            <a:pPr lvl="1"/>
            <a:r>
              <a:rPr lang="de-DE" sz="1800"/>
              <a:t>disco:aggregation (disco:LogicalDataSet, qb:DataSet)</a:t>
            </a:r>
          </a:p>
          <a:p>
            <a:pPr lvl="1"/>
            <a:r>
              <a:rPr lang="de-DE" sz="1800"/>
              <a:t>disco:inputVariable (qb:DataSet, disco:Variable</a:t>
            </a:r>
            <a:r>
              <a:rPr lang="de-DE" sz="1800" smtClean="0"/>
              <a:t>)</a:t>
            </a:r>
          </a:p>
          <a:p>
            <a:pPr lvl="1"/>
            <a:r>
              <a:rPr lang="de-DE" sz="1800" smtClean="0"/>
              <a:t>reference:</a:t>
            </a:r>
            <a:r>
              <a:rPr lang="de-DE" sz="1800"/>
              <a:t> </a:t>
            </a:r>
            <a:r>
              <a:rPr lang="de-DE" sz="1800" smtClean="0">
                <a:hlinkClick r:id="rId3"/>
              </a:rPr>
              <a:t>http</a:t>
            </a:r>
            <a:r>
              <a:rPr lang="de-DE" sz="1800">
                <a:hlinkClick r:id="rId3"/>
              </a:rPr>
              <a:t>://www.w3.org/TR/vocab-data-cube</a:t>
            </a:r>
            <a:r>
              <a:rPr lang="de-DE" sz="1800" smtClean="0">
                <a:hlinkClick r:id="rId3"/>
              </a:rPr>
              <a:t>/</a:t>
            </a:r>
            <a:endParaRPr lang="de-DE" sz="18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260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DDI-RDF Discovery Vocabulary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sz="2200" smtClean="0"/>
              <a:t>contains only a small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subset of </a:t>
            </a:r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DDI-XML + additional axioms</a:t>
            </a:r>
          </a:p>
          <a:p>
            <a:pPr marL="342900" lvl="1" indent="-342900"/>
            <a:r>
              <a:rPr lang="de-DE" sz="2200" smtClean="0"/>
              <a:t>The conceptual model is derived from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use cases </a:t>
            </a:r>
            <a:r>
              <a:rPr lang="de-DE" sz="2200" smtClean="0"/>
              <a:t>which are typical in the statistical community </a:t>
            </a:r>
            <a:endParaRPr lang="en-US" sz="2200" smtClean="0"/>
          </a:p>
          <a:p>
            <a:pPr marL="342900" lvl="1" indent="-342900"/>
            <a:r>
              <a:rPr lang="en-US" sz="2200" smtClean="0"/>
              <a:t>Statistical domain experts have </a:t>
            </a:r>
            <a:r>
              <a:rPr lang="en-US" sz="2200"/>
              <a:t>formulated </a:t>
            </a:r>
            <a:r>
              <a:rPr lang="en-US" sz="2200" smtClean="0"/>
              <a:t>these use </a:t>
            </a:r>
            <a:r>
              <a:rPr lang="en-US" sz="2200"/>
              <a:t>cases which are seen as most significant to solve frequent </a:t>
            </a:r>
            <a:r>
              <a:rPr lang="en-US" sz="2200" smtClean="0"/>
              <a:t>problems</a:t>
            </a:r>
            <a:endParaRPr lang="de-DE" sz="2200" smtClean="0"/>
          </a:p>
          <a:p>
            <a:r>
              <a:rPr lang="de-DE" sz="2200"/>
              <a:t>e</a:t>
            </a:r>
            <a:r>
              <a:rPr lang="de-DE" sz="2200" smtClean="0"/>
              <a:t>nables to</a:t>
            </a:r>
          </a:p>
          <a:p>
            <a:pPr lvl="1"/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publish</a:t>
            </a:r>
            <a:r>
              <a:rPr lang="de-DE" sz="22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lvl="1"/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iscover</a:t>
            </a:r>
          </a:p>
          <a:p>
            <a:pPr marL="361950" lvl="1" indent="0">
              <a:buNone/>
            </a:pPr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microdata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metadata</a:t>
            </a:r>
            <a:r>
              <a:rPr lang="de-DE" sz="22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200"/>
              <a:t>about </a:t>
            </a:r>
            <a:r>
              <a:rPr lang="de-DE" sz="2200" smtClean="0"/>
              <a:t>microdata </a:t>
            </a:r>
            <a:r>
              <a:rPr lang="de-DE" sz="2200"/>
              <a:t>(research and survey data) in the Web of Linked </a:t>
            </a:r>
            <a:r>
              <a:rPr lang="de-DE" sz="2200" smtClean="0"/>
              <a:t>Data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A2FF-8903-4E4A-BC12-D0F23B6342E9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095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DDI-RDF Discovery Vocabulary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/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Availability of (meta)data</a:t>
            </a:r>
            <a:endParaRPr lang="de-DE" sz="2200" b="1">
              <a:solidFill>
                <a:schemeClr val="accent1">
                  <a:lumMod val="75000"/>
                </a:schemeClr>
              </a:solidFill>
            </a:endParaRPr>
          </a:p>
          <a:p>
            <a:pPr marL="742950" lvl="2" indent="-342900"/>
            <a:r>
              <a:rPr lang="de-DE" sz="1800"/>
              <a:t>Microdata </a:t>
            </a:r>
            <a:r>
              <a:rPr lang="de-DE" sz="1800" smtClean="0"/>
              <a:t>may </a:t>
            </a:r>
            <a:r>
              <a:rPr lang="de-DE" sz="1800"/>
              <a:t>be available </a:t>
            </a:r>
            <a:r>
              <a:rPr lang="en-US" sz="1800"/>
              <a:t>(typically as CSV files)</a:t>
            </a:r>
            <a:endParaRPr lang="de-DE" sz="1800"/>
          </a:p>
          <a:p>
            <a:pPr marL="742950" lvl="2" indent="-342900"/>
            <a:r>
              <a:rPr lang="de-DE" sz="1800"/>
              <a:t>In most cases, metadata about </a:t>
            </a:r>
            <a:r>
              <a:rPr lang="de-DE" sz="1800" smtClean="0"/>
              <a:t>microdata </a:t>
            </a:r>
            <a:r>
              <a:rPr lang="de-DE" sz="1800"/>
              <a:t>is NOT </a:t>
            </a:r>
            <a:r>
              <a:rPr lang="de-DE" sz="1800" smtClean="0"/>
              <a:t>available</a:t>
            </a:r>
          </a:p>
          <a:p>
            <a:pPr marL="342900" lvl="1" indent="-342900"/>
            <a:r>
              <a:rPr lang="de-DE" sz="2200" smtClean="0"/>
              <a:t>contains major types of metadata of DDI-C and DDI-L  </a:t>
            </a:r>
          </a:p>
          <a:p>
            <a:pPr marL="342900" lvl="1" indent="-342900"/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Mappings</a:t>
            </a:r>
            <a:r>
              <a:rPr lang="de-DE" sz="2200"/>
              <a:t> </a:t>
            </a:r>
            <a:r>
              <a:rPr lang="de-DE" sz="2200" smtClean="0"/>
              <a:t>from DDI-XML to DDI-RDF</a:t>
            </a:r>
            <a:endParaRPr lang="de-DE" sz="2200"/>
          </a:p>
          <a:p>
            <a:pPr marL="342900" lvl="1" indent="-342900"/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No straightforward Mapping </a:t>
            </a:r>
            <a:r>
              <a:rPr lang="de-DE" sz="2200" smtClean="0"/>
              <a:t>from DDI-RDF to DDI-XML</a:t>
            </a:r>
          </a:p>
          <a:p>
            <a:pPr marL="742950" lvl="2" indent="-342900"/>
            <a:r>
              <a:rPr lang="de-DE" sz="1800"/>
              <a:t>e</a:t>
            </a:r>
            <a:r>
              <a:rPr lang="de-DE" sz="1800" smtClean="0"/>
              <a:t>nables better support for the LD community</a:t>
            </a:r>
          </a:p>
          <a:p>
            <a:pPr marL="742950" lvl="2" indent="-342900"/>
            <a:r>
              <a:rPr lang="de-DE" sz="1800"/>
              <a:t>p</a:t>
            </a:r>
            <a:r>
              <a:rPr lang="de-DE" sz="1800" smtClean="0"/>
              <a:t>artly no corresponding constructs in DDI-XML</a:t>
            </a:r>
          </a:p>
          <a:p>
            <a:pPr marL="342900" lvl="1" indent="-342900"/>
            <a:r>
              <a:rPr lang="en-US" sz="2200" smtClean="0"/>
              <a:t>26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experts </a:t>
            </a:r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from the statistics and the Linked Data community</a:t>
            </a:r>
            <a:r>
              <a:rPr lang="de-DE" sz="220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200"/>
              <a:t>of </a:t>
            </a:r>
            <a:r>
              <a:rPr lang="de-DE" sz="2200" smtClean="0"/>
              <a:t>12 </a:t>
            </a:r>
            <a:r>
              <a:rPr lang="de-DE" sz="2200"/>
              <a:t>different countries have </a:t>
            </a:r>
            <a:r>
              <a:rPr lang="de-DE" sz="2200" smtClean="0"/>
              <a:t>contributed</a:t>
            </a:r>
            <a:endParaRPr lang="de-DE" sz="2200"/>
          </a:p>
          <a:p>
            <a:pPr marL="342900" lvl="1" indent="-342900"/>
            <a:endParaRPr lang="de-DE" sz="2200" smtClean="0"/>
          </a:p>
          <a:p>
            <a:pPr marL="342900" lvl="1" indent="-342900"/>
            <a:endParaRPr lang="de-DE" sz="2200"/>
          </a:p>
          <a:p>
            <a:pPr marL="342900" lvl="1" indent="-342900"/>
            <a:endParaRPr lang="de-DE" sz="2400"/>
          </a:p>
          <a:p>
            <a:endParaRPr lang="de-DE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A2FF-8903-4E4A-BC12-D0F23B6342E9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6039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/>
          <a:lstStyle/>
          <a:p>
            <a:r>
              <a:rPr lang="de-DE" smtClean="0"/>
              <a:t>Conceptual Model</a:t>
            </a:r>
            <a:endParaRPr lang="en-US"/>
          </a:p>
        </p:txBody>
      </p:sp>
      <p:pic>
        <p:nvPicPr>
          <p:cNvPr id="1026" name="Picture 2" descr="C:\Daten\Studium\Promotion\workshops\2013\LDOW\figures\overview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24744"/>
            <a:ext cx="8568952" cy="573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7" y="1052736"/>
            <a:ext cx="8867903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620579"/>
            <a:ext cx="8867903" cy="239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73" y="-9882"/>
            <a:ext cx="265479" cy="682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3025" y="-9882"/>
            <a:ext cx="265479" cy="682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9A2FF-8903-4E4A-BC12-D0F23B6342E9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5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aten\Studium\Promotion\workshops\2013\LDOW\figures\study-univers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27" y="116632"/>
            <a:ext cx="9097885" cy="6707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49" y="-9882"/>
            <a:ext cx="265479" cy="682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9299" y="116632"/>
            <a:ext cx="262036" cy="6741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97" y="38033"/>
            <a:ext cx="8613201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58" y="6578611"/>
            <a:ext cx="8965146" cy="245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0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:\Daten\Studium\Promotion\workshops\2013\LDOW\figures\variable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165813"/>
            <a:ext cx="8424936" cy="5575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4744"/>
            <a:ext cx="87849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74" y="6652120"/>
            <a:ext cx="8784976" cy="20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456" y="1162216"/>
            <a:ext cx="216024" cy="55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15</a:t>
            </a:fld>
            <a:endParaRPr lang="de-DE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99" y="1136812"/>
            <a:ext cx="216024" cy="55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727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aten\Studium\Promotion\workshops\2013\LDOW\figures\representation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460" y="1080120"/>
            <a:ext cx="7217940" cy="577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052736"/>
            <a:ext cx="8784976" cy="43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41976"/>
            <a:ext cx="8784976" cy="21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16</a:t>
            </a:fld>
            <a:endParaRPr lang="de-DE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48565"/>
            <a:ext cx="216024" cy="55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1457" y="1248565"/>
            <a:ext cx="216024" cy="5557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13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aten\Studium\Promotion\workshops\2013\LDOW\figures\overview-data-set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4625"/>
            <a:ext cx="8299911" cy="6813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4625"/>
            <a:ext cx="8443927" cy="31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6715533"/>
            <a:ext cx="8515935" cy="1560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80" y="360281"/>
            <a:ext cx="248872" cy="64027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434" y="202453"/>
            <a:ext cx="256195" cy="659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41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18</a:t>
            </a:fld>
            <a:endParaRPr lang="de-DE"/>
          </a:p>
        </p:txBody>
      </p:sp>
      <p:pic>
        <p:nvPicPr>
          <p:cNvPr id="5" name="Picture 3" descr="C:\Daten\Dokumente\Dropbox\LDOW 2013\figures\Data Collection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42131"/>
            <a:ext cx="7488832" cy="4764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268760"/>
            <a:ext cx="828092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997249"/>
            <a:ext cx="8280920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15007"/>
            <a:ext cx="792088" cy="441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76219"/>
            <a:ext cx="792088" cy="4418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92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Dokumente und Einstellungen\Thomas\Desktop\questionmar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543960"/>
            <a:ext cx="2304256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attention…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2200" smtClean="0"/>
              <a:t>Unofficial draft [planned as specification by DDI Alliance by 2013]</a:t>
            </a:r>
          </a:p>
          <a:p>
            <a:pPr marL="0" indent="900113">
              <a:buNone/>
            </a:pPr>
            <a:r>
              <a:rPr lang="de-DE" sz="1800" u="sng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</a:t>
            </a:r>
            <a:r>
              <a:rPr lang="de-DE" sz="1800" u="sng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://</a:t>
            </a:r>
            <a:r>
              <a:rPr lang="de-DE" sz="1800" u="sng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rdf-vocabulary.ddialliance.org/discovery</a:t>
            </a:r>
            <a:endParaRPr lang="de-DE" sz="1800" u="sng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de-DE" sz="2200"/>
              <a:t>Specification </a:t>
            </a:r>
            <a:r>
              <a:rPr lang="de-DE" sz="2200" smtClean="0"/>
              <a:t>(current state) on </a:t>
            </a:r>
            <a:r>
              <a:rPr lang="de-DE" sz="2200"/>
              <a:t>GitHub </a:t>
            </a:r>
            <a:r>
              <a:rPr lang="de-DE" sz="2200" smtClean="0"/>
              <a:t>repository</a:t>
            </a:r>
          </a:p>
          <a:p>
            <a:pPr marL="355600" indent="544513">
              <a:buNone/>
            </a:pPr>
            <a:r>
              <a:rPr lang="de-DE" sz="1800" u="sng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https</a:t>
            </a:r>
            <a:r>
              <a:rPr lang="de-DE" sz="1800" u="sng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://github.com/linked-statistics/disco-spec</a:t>
            </a:r>
            <a:endParaRPr lang="en-US" sz="18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sz="2200"/>
              <a:t>Scenarios for the DDI-RDF Discovery </a:t>
            </a:r>
            <a:r>
              <a:rPr lang="en-US" sz="2200" smtClean="0"/>
              <a:t>Vocabulary [in preparation]</a:t>
            </a:r>
            <a:endParaRPr lang="de-DE" sz="2200" smtClean="0"/>
          </a:p>
          <a:p>
            <a:pPr marL="0" indent="900113">
              <a:buNone/>
            </a:pPr>
            <a:r>
              <a:rPr lang="en-US" sz="1800" u="sng">
                <a:solidFill>
                  <a:schemeClr val="tx2">
                    <a:lumMod val="60000"/>
                    <a:lumOff val="40000"/>
                  </a:schemeClr>
                </a:solidFill>
                <a:hlinkClick r:id="rId6"/>
              </a:rPr>
              <a:t>http://dx.doi.org/10.3886/DDISemanticWeb02</a:t>
            </a:r>
            <a:endParaRPr lang="en-US" sz="1800" u="sng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19</a:t>
            </a:fld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0" y="5301208"/>
            <a:ext cx="9143999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Thomas Bosch</a:t>
            </a:r>
          </a:p>
          <a:p>
            <a:pPr algn="ctr"/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GESIS - Leibniz Institute for the Social Sciences</a:t>
            </a:r>
          </a:p>
          <a:p>
            <a:pPr algn="ctr"/>
            <a:endParaRPr lang="de-DE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de-DE" sz="1600" dirty="0" smtClean="0">
                <a:solidFill>
                  <a:schemeClr val="accent1">
                    <a:lumMod val="75000"/>
                  </a:schemeClr>
                </a:solidFill>
              </a:rPr>
              <a:t>thomas.bosch@gesis.org</a:t>
            </a:r>
          </a:p>
          <a:p>
            <a:pPr algn="ctr"/>
            <a:r>
              <a:rPr lang="de-DE" sz="1600" smtClean="0">
                <a:solidFill>
                  <a:schemeClr val="accent1">
                    <a:lumMod val="75000"/>
                  </a:schemeClr>
                </a:solidFill>
              </a:rPr>
              <a:t>boschthomas.blogspot.com</a:t>
            </a:r>
          </a:p>
          <a:p>
            <a:pPr algn="ctr"/>
            <a:r>
              <a:rPr lang="en-US" sz="1600" smtClean="0">
                <a:solidFill>
                  <a:schemeClr val="accent1">
                    <a:lumMod val="75000"/>
                  </a:schemeClr>
                </a:solidFill>
              </a:rPr>
              <a:t>https</a:t>
            </a:r>
            <a:r>
              <a:rPr lang="en-US" sz="1600">
                <a:solidFill>
                  <a:schemeClr val="accent1">
                    <a:lumMod val="75000"/>
                  </a:schemeClr>
                </a:solidFill>
              </a:rPr>
              <a:t>://github.com/boschthomas/PhD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de-DE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3" descr="C:\Daten\Studium\Promotion\workshops\2013\LDOW\logos\ddi-logo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74088"/>
            <a:ext cx="1613543" cy="747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aten\Studium\Promotion\workshops\2013\LDOW\logos\deri_ie_head.gif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40597"/>
            <a:ext cx="2381251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Daten\Studium\Promotion\workshops\2013\LDOW\logos\ODF_logo_blue_medium.gif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848" y="186157"/>
            <a:ext cx="1270501" cy="98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Daten\Studium\Promotion\workshops\2013\LDOW\logos\GESIS_-_Leibniz_Institute_for_the_Social_Sciences.jpe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74088"/>
            <a:ext cx="1728192" cy="902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001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Outline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smtClean="0"/>
              <a:t>What is DDI?</a:t>
            </a:r>
          </a:p>
          <a:p>
            <a:r>
              <a:rPr lang="de-DE" sz="2200" smtClean="0"/>
              <a:t>Motivation</a:t>
            </a:r>
          </a:p>
          <a:p>
            <a:r>
              <a:rPr lang="de-DE" sz="2200" smtClean="0"/>
              <a:t>Relationships to Vocabularies</a:t>
            </a:r>
          </a:p>
          <a:p>
            <a:r>
              <a:rPr lang="de-DE" sz="2200" smtClean="0"/>
              <a:t>DDI-RDF Discovery Vocabulary</a:t>
            </a:r>
          </a:p>
          <a:p>
            <a:r>
              <a:rPr lang="de-DE" sz="2200" smtClean="0"/>
              <a:t>Conceptual Model</a:t>
            </a:r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41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Acknowledgements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2100"/>
              <a:t>26 experts from the statistical community and the Linked Data community coming from 12 different countries contributed to this work. They were participating in the events mentioned below.</a:t>
            </a:r>
          </a:p>
          <a:p>
            <a:pPr algn="just"/>
            <a:r>
              <a:rPr lang="en-US" sz="2100">
                <a:hlinkClick r:id="rId2"/>
              </a:rPr>
              <a:t>1</a:t>
            </a:r>
            <a:r>
              <a:rPr lang="en-US" sz="2100" baseline="30000">
                <a:hlinkClick r:id="rId2"/>
              </a:rPr>
              <a:t>st</a:t>
            </a:r>
            <a:r>
              <a:rPr lang="en-US" sz="2100">
                <a:hlinkClick r:id="rId2"/>
              </a:rPr>
              <a:t> workshop </a:t>
            </a:r>
            <a:r>
              <a:rPr lang="en-US" sz="2100"/>
              <a:t>on </a:t>
            </a:r>
            <a:r>
              <a:rPr lang="en-US" sz="2100" smtClean="0"/>
              <a:t>'Semantic </a:t>
            </a:r>
            <a:r>
              <a:rPr lang="en-US" sz="2100"/>
              <a:t>Statistics for Social, Behavioural, and Economic Sciences: Leveraging the DDI Model for the Linked Data </a:t>
            </a:r>
            <a:r>
              <a:rPr lang="en-US" sz="2100" smtClean="0"/>
              <a:t>Web' </a:t>
            </a:r>
            <a:r>
              <a:rPr lang="en-US" sz="2100"/>
              <a:t>at Schloss Dagstuhl - Leibniz Center for Informatics, Germany in September 2011</a:t>
            </a:r>
          </a:p>
          <a:p>
            <a:pPr algn="just"/>
            <a:r>
              <a:rPr lang="en-US" sz="2100"/>
              <a:t>Working meeting in the course of the 3rd Annual European DDI Users Group Meeting (</a:t>
            </a:r>
            <a:r>
              <a:rPr lang="en-US" sz="2100">
                <a:hlinkClick r:id="rId3"/>
              </a:rPr>
              <a:t>EDDI11</a:t>
            </a:r>
            <a:r>
              <a:rPr lang="en-US" sz="2100"/>
              <a:t>) in Gothenburg, Sweden in December 2011</a:t>
            </a:r>
          </a:p>
          <a:p>
            <a:pPr algn="just"/>
            <a:r>
              <a:rPr lang="en-US" sz="2100">
                <a:hlinkClick r:id="rId4"/>
              </a:rPr>
              <a:t>2</a:t>
            </a:r>
            <a:r>
              <a:rPr lang="en-US" sz="2100" baseline="30000">
                <a:hlinkClick r:id="rId4"/>
              </a:rPr>
              <a:t>nd</a:t>
            </a:r>
            <a:r>
              <a:rPr lang="en-US" sz="2100">
                <a:hlinkClick r:id="rId4"/>
              </a:rPr>
              <a:t> workshop</a:t>
            </a:r>
            <a:r>
              <a:rPr lang="en-US" sz="2100"/>
              <a:t> on </a:t>
            </a:r>
            <a:r>
              <a:rPr lang="en-US" sz="2100" smtClean="0"/>
              <a:t>'Semantic </a:t>
            </a:r>
            <a:r>
              <a:rPr lang="en-US" sz="2100"/>
              <a:t>Statistics for Social, Behavioural, and Economic Sciences: Leveraging the DDI Model for the Linked Data </a:t>
            </a:r>
            <a:r>
              <a:rPr lang="en-US" sz="2100" smtClean="0"/>
              <a:t>Web' </a:t>
            </a:r>
            <a:r>
              <a:rPr lang="en-US" sz="2100"/>
              <a:t>at Schloss Dagstuhl - Leibniz Center for Informatics, Germany in October 2012</a:t>
            </a:r>
          </a:p>
          <a:p>
            <a:pPr algn="just"/>
            <a:r>
              <a:rPr lang="en-US" sz="2100"/>
              <a:t>Working meeting at GESIS - Leibniz Institute for the Social Sciences in Mannheim, Germany in February 2013</a:t>
            </a:r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88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What is DDI?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de-DE" sz="2200" smtClean="0"/>
              <a:t>DDI (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Data Documentation Initiative</a:t>
            </a:r>
            <a:r>
              <a:rPr lang="de-DE" sz="2200" smtClean="0"/>
              <a:t>)</a:t>
            </a:r>
          </a:p>
          <a:p>
            <a:r>
              <a:rPr lang="en-US" sz="2200" smtClean="0"/>
              <a:t>DDI is an established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</a:rPr>
              <a:t>international standard</a:t>
            </a:r>
            <a:r>
              <a:rPr lang="en-US" sz="220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200"/>
              <a:t>for the documentation and management of data from the social, behavioral, and economic sciences</a:t>
            </a:r>
          </a:p>
          <a:p>
            <a:r>
              <a:rPr lang="de-DE" sz="2200" smtClean="0"/>
              <a:t>DDI is a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model </a:t>
            </a:r>
            <a:r>
              <a:rPr lang="de-DE" sz="2200"/>
              <a:t>for </a:t>
            </a:r>
            <a:r>
              <a:rPr lang="de-DE" sz="2200" smtClean="0"/>
              <a:t>describing statistical data</a:t>
            </a:r>
          </a:p>
          <a:p>
            <a:pPr lvl="1"/>
            <a:r>
              <a:rPr lang="de-DE" sz="1800"/>
              <a:t>d</a:t>
            </a:r>
            <a:r>
              <a:rPr lang="de-DE" sz="1800" smtClean="0"/>
              <a:t>ata collected for research and official statistics</a:t>
            </a:r>
          </a:p>
          <a:p>
            <a:r>
              <a:rPr lang="de-DE" sz="2200" smtClean="0"/>
              <a:t>The DDI Alliance </a:t>
            </a:r>
          </a:p>
          <a:p>
            <a:pPr lvl="1"/>
            <a:r>
              <a:rPr lang="de-DE" sz="1800" smtClean="0"/>
              <a:t>International consortium of &gt; 35 member institutions</a:t>
            </a:r>
          </a:p>
          <a:p>
            <a:pPr lvl="1"/>
            <a:r>
              <a:rPr lang="de-DE" sz="1800" smtClean="0"/>
              <a:t>produces and maintaines the DDI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829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What is DDI?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smtClean="0"/>
              <a:t>DDI </a:t>
            </a:r>
            <a:r>
              <a:rPr lang="en-US" sz="2200"/>
              <a:t>supports the entire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</a:rPr>
              <a:t>research data lifecycle</a:t>
            </a:r>
          </a:p>
          <a:p>
            <a:pPr marL="355600" indent="0">
              <a:buNone/>
            </a:pPr>
            <a:r>
              <a:rPr lang="de-DE" sz="2200" smtClean="0">
                <a:sym typeface="Wingdings" pitchFamily="2" charset="2"/>
              </a:rPr>
              <a:t> </a:t>
            </a:r>
            <a:r>
              <a:rPr lang="de-DE" sz="2200">
                <a:sym typeface="Wingdings" pitchFamily="2" charset="2"/>
              </a:rPr>
              <a:t>Secondary analysis results can be reproduced</a:t>
            </a:r>
            <a:endParaRPr lang="en-US" sz="2200"/>
          </a:p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4</a:t>
            </a:fld>
            <a:endParaRPr lang="de-DE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99" y="3654127"/>
            <a:ext cx="38576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36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What is DDI?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357694"/>
          </a:xfrm>
        </p:spPr>
        <p:txBody>
          <a:bodyPr>
            <a:normAutofit/>
          </a:bodyPr>
          <a:lstStyle/>
          <a:p>
            <a:r>
              <a:rPr lang="en-US" sz="2200" smtClean="0"/>
              <a:t>DDI focuses on the documentation of </a:t>
            </a:r>
            <a:r>
              <a:rPr lang="en-US" sz="2200" b="1" smtClean="0">
                <a:solidFill>
                  <a:schemeClr val="accent1">
                    <a:lumMod val="75000"/>
                  </a:schemeClr>
                </a:solidFill>
              </a:rPr>
              <a:t>microdata</a:t>
            </a:r>
          </a:p>
          <a:p>
            <a:r>
              <a:rPr lang="en-US" sz="2200" smtClean="0"/>
              <a:t>DDI also supports </a:t>
            </a:r>
            <a:r>
              <a:rPr lang="en-US" sz="2200" b="1" smtClean="0">
                <a:solidFill>
                  <a:schemeClr val="accent1">
                    <a:lumMod val="75000"/>
                  </a:schemeClr>
                </a:solidFill>
              </a:rPr>
              <a:t>aggregated data </a:t>
            </a:r>
            <a:endParaRPr lang="en-US" sz="2200" b="1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-342900"/>
            <a:r>
              <a:rPr lang="de-DE" sz="2200" smtClean="0"/>
              <a:t>DDI-C (Codebook)</a:t>
            </a:r>
          </a:p>
          <a:p>
            <a:pPr marL="1200150" lvl="3" indent="-342900"/>
            <a:r>
              <a:rPr lang="de-DE" sz="1800" smtClean="0"/>
              <a:t>general information about a study</a:t>
            </a:r>
          </a:p>
          <a:p>
            <a:pPr marL="1200150" lvl="3" indent="-342900"/>
            <a:r>
              <a:rPr lang="de-DE" sz="1800" smtClean="0"/>
              <a:t>data dictionary</a:t>
            </a:r>
          </a:p>
          <a:p>
            <a:pPr marL="342900" lvl="1" indent="-342900"/>
            <a:r>
              <a:rPr lang="de-DE" sz="2200" smtClean="0"/>
              <a:t>DDI-L (Lifecycle)</a:t>
            </a:r>
          </a:p>
          <a:p>
            <a:pPr marL="742950" lvl="2" indent="-342900"/>
            <a:r>
              <a:rPr lang="en-US" sz="1800" smtClean="0"/>
              <a:t>description </a:t>
            </a:r>
            <a:r>
              <a:rPr lang="en-US" sz="1800"/>
              <a:t>of more complex multi-wave </a:t>
            </a:r>
            <a:r>
              <a:rPr lang="en-US" sz="1800" smtClean="0"/>
              <a:t>studies</a:t>
            </a:r>
          </a:p>
          <a:p>
            <a:pPr marL="742950" lvl="2" indent="-342900"/>
            <a:r>
              <a:rPr lang="en-US" sz="1800" smtClean="0"/>
              <a:t>throughout </a:t>
            </a:r>
            <a:r>
              <a:rPr lang="en-US" sz="1800"/>
              <a:t>the data lifecycle</a:t>
            </a:r>
          </a:p>
          <a:p>
            <a:endParaRPr lang="en-US" sz="22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16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What is DDI?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4357694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US" sz="2200" smtClean="0"/>
              <a:t>Structured </a:t>
            </a:r>
            <a:r>
              <a:rPr lang="en-US" sz="2200"/>
              <a:t>high quality metadata enable secondary analysis without the need to contact the primary researcher</a:t>
            </a:r>
          </a:p>
          <a:p>
            <a:r>
              <a:rPr lang="en-US" sz="2200" smtClean="0"/>
              <a:t>DDI enables </a:t>
            </a:r>
            <a:r>
              <a:rPr lang="en-US" sz="2200"/>
              <a:t>the </a:t>
            </a:r>
            <a:r>
              <a:rPr lang="en-US" sz="2200" smtClean="0"/>
              <a:t>reuse </a:t>
            </a:r>
            <a:r>
              <a:rPr lang="en-US" sz="2200"/>
              <a:t>of metadata of existing studies for designing new studies</a:t>
            </a:r>
          </a:p>
          <a:p>
            <a:r>
              <a:rPr lang="en-US" sz="2200" smtClean="0"/>
              <a:t>DDI is currently </a:t>
            </a:r>
            <a:r>
              <a:rPr lang="en-US" sz="2200"/>
              <a:t>specified </a:t>
            </a:r>
            <a:r>
              <a:rPr lang="en-US" sz="2200" smtClean="0"/>
              <a:t>using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</a:rPr>
              <a:t>XML </a:t>
            </a:r>
            <a:r>
              <a:rPr lang="en-US" sz="2200" b="1" smtClean="0">
                <a:solidFill>
                  <a:schemeClr val="accent1">
                    <a:lumMod val="75000"/>
                  </a:schemeClr>
                </a:solidFill>
              </a:rPr>
              <a:t>Schemas </a:t>
            </a:r>
          </a:p>
          <a:p>
            <a:pPr lvl="1"/>
            <a:r>
              <a:rPr lang="en-US" sz="1800" smtClean="0"/>
              <a:t>XML Schemas are organized </a:t>
            </a:r>
            <a:r>
              <a:rPr lang="en-US" sz="1800"/>
              <a:t>in multiple modules corresponding to the individual stages of the research data </a:t>
            </a:r>
            <a:r>
              <a:rPr lang="en-US" sz="1800" smtClean="0"/>
              <a:t>lifecycle</a:t>
            </a:r>
          </a:p>
          <a:p>
            <a:pPr lvl="1"/>
            <a:r>
              <a:rPr lang="de-DE" sz="1800" smtClean="0"/>
              <a:t>XML Schemas </a:t>
            </a:r>
            <a:r>
              <a:rPr lang="en-US" sz="1800" smtClean="0"/>
              <a:t>comprehend </a:t>
            </a:r>
            <a:r>
              <a:rPr lang="en-US" sz="1800"/>
              <a:t>over 800 XML </a:t>
            </a:r>
            <a:r>
              <a:rPr lang="en-US" sz="1800" smtClean="0"/>
              <a:t>elements</a:t>
            </a:r>
            <a:endParaRPr lang="en-US" sz="1800"/>
          </a:p>
          <a:p>
            <a:pPr lvl="1"/>
            <a:endParaRPr lang="en-US" b="1"/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935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Motivation for the DDI Community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publish</a:t>
            </a:r>
            <a:r>
              <a:rPr lang="de-DE" sz="2200" smtClean="0"/>
              <a:t> </a:t>
            </a:r>
            <a:r>
              <a:rPr lang="de-DE" sz="2200" smtClean="0"/>
              <a:t>microdata </a:t>
            </a:r>
            <a:r>
              <a:rPr lang="de-DE" sz="2200" smtClean="0"/>
              <a:t>(data sets representing microdata)</a:t>
            </a:r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ncrease visibility </a:t>
            </a:r>
            <a:r>
              <a:rPr lang="de-DE" sz="2200" smtClean="0"/>
              <a:t>of microdata</a:t>
            </a:r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ncrease use</a:t>
            </a:r>
            <a:r>
              <a:rPr lang="de-DE" sz="22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200" smtClean="0"/>
              <a:t>of microdata</a:t>
            </a:r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iscover</a:t>
            </a:r>
            <a:r>
              <a:rPr lang="de-DE" sz="2200" smtClean="0"/>
              <a:t> microdata</a:t>
            </a:r>
          </a:p>
          <a:p>
            <a:r>
              <a:rPr lang="sv-SE" sz="2200" b="1" smtClean="0">
                <a:solidFill>
                  <a:schemeClr val="accent1">
                    <a:lumMod val="75000"/>
                  </a:schemeClr>
                </a:solidFill>
              </a:rPr>
              <a:t>enable </a:t>
            </a:r>
            <a:r>
              <a:rPr lang="sv-SE" sz="2200" b="1">
                <a:solidFill>
                  <a:schemeClr val="accent1">
                    <a:lumMod val="75000"/>
                  </a:schemeClr>
                </a:solidFill>
              </a:rPr>
              <a:t>inferencing </a:t>
            </a:r>
            <a:r>
              <a:rPr lang="sv-SE" sz="2200"/>
              <a:t>on </a:t>
            </a:r>
            <a:r>
              <a:rPr lang="sv-SE" sz="2200" smtClean="0"/>
              <a:t>microdata</a:t>
            </a:r>
          </a:p>
          <a:p>
            <a:r>
              <a:rPr lang="sv-SE" sz="2200"/>
              <a:t>harmonize </a:t>
            </a:r>
            <a:r>
              <a:rPr lang="sv-SE" sz="2200" smtClean="0"/>
              <a:t>microdata (make microdata comparable)</a:t>
            </a:r>
          </a:p>
          <a:p>
            <a:r>
              <a:rPr lang="en-US" sz="2200"/>
              <a:t>RDF tools can process DDI-RDF</a:t>
            </a:r>
            <a:endParaRPr lang="sv-SE" sz="2200"/>
          </a:p>
          <a:p>
            <a:endParaRPr lang="sv-SE" sz="22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28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Motivation for the LD Community</a:t>
            </a:r>
            <a:endParaRPr lang="en-US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smtClean="0"/>
              <a:t>an</a:t>
            </a:r>
            <a:r>
              <a:rPr lang="de-DE" sz="22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ontology describing the statistical domain</a:t>
            </a:r>
            <a:r>
              <a:rPr lang="de-DE" sz="2200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de-DE" sz="2200" smtClean="0"/>
              <a:t>is now available </a:t>
            </a:r>
            <a:endParaRPr lang="en-US" sz="2200" smtClean="0"/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ublish</a:t>
            </a:r>
            <a:r>
              <a:rPr lang="de-DE" sz="2200" smtClean="0"/>
              <a:t> micro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data</a:t>
            </a:r>
            <a:endParaRPr lang="de-DE" sz="2200" smtClean="0"/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ublish metadata</a:t>
            </a:r>
            <a:r>
              <a:rPr lang="de-DE" sz="220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de-DE" sz="2200" smtClean="0"/>
              <a:t>on microdata</a:t>
            </a:r>
            <a:endParaRPr lang="en-US" sz="2200" smtClean="0"/>
          </a:p>
          <a:p>
            <a:r>
              <a:rPr lang="de-DE" sz="2200" smtClean="0"/>
              <a:t>metadata about already published but under-documented microdata can be published</a:t>
            </a:r>
            <a:endParaRPr lang="en-US" sz="2200" smtClean="0"/>
          </a:p>
          <a:p>
            <a:r>
              <a:rPr lang="en-US" sz="2200" smtClean="0"/>
              <a:t>RDF tools can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</a:rPr>
              <a:t>process</a:t>
            </a:r>
            <a:r>
              <a:rPr lang="en-US" sz="2200"/>
              <a:t> </a:t>
            </a:r>
            <a:r>
              <a:rPr lang="en-US" sz="2200" smtClean="0"/>
              <a:t>DDI-RDF</a:t>
            </a:r>
            <a:endParaRPr lang="en-US" sz="2200"/>
          </a:p>
          <a:p>
            <a:r>
              <a:rPr lang="en-US" sz="2200"/>
              <a:t>to </a:t>
            </a:r>
            <a:r>
              <a:rPr lang="en-US" sz="2200" b="1">
                <a:solidFill>
                  <a:schemeClr val="accent1">
                    <a:lumMod val="75000"/>
                  </a:schemeClr>
                </a:solidFill>
              </a:rPr>
              <a:t>link</a:t>
            </a:r>
            <a:r>
              <a:rPr lang="en-US" sz="2200"/>
              <a:t> </a:t>
            </a:r>
            <a:r>
              <a:rPr lang="en-US" sz="2200" smtClean="0"/>
              <a:t>microdata </a:t>
            </a:r>
            <a:r>
              <a:rPr lang="en-US" sz="2200"/>
              <a:t>to other </a:t>
            </a:r>
            <a:r>
              <a:rPr lang="en-US" sz="2200" smtClean="0"/>
              <a:t>microdata</a:t>
            </a:r>
          </a:p>
          <a:p>
            <a:pPr marL="355600" lvl="1" indent="0">
              <a:buNone/>
            </a:pPr>
            <a:r>
              <a:rPr lang="en-US" sz="1800" smtClean="0">
                <a:sym typeface="Wingdings" pitchFamily="2" charset="2"/>
              </a:rPr>
              <a:t></a:t>
            </a:r>
            <a:r>
              <a:rPr lang="en-US" sz="1800" smtClean="0"/>
              <a:t>making </a:t>
            </a:r>
            <a:r>
              <a:rPr lang="en-US" sz="1800"/>
              <a:t>the data and the results of research </a:t>
            </a:r>
            <a:r>
              <a:rPr lang="en-US" sz="1800" smtClean="0"/>
              <a:t>(e.g. publications) more </a:t>
            </a:r>
            <a:r>
              <a:rPr lang="en-US" sz="1800"/>
              <a:t>closely connected </a:t>
            </a:r>
            <a:endParaRPr lang="en-US" sz="1800" smtClean="0"/>
          </a:p>
          <a:p>
            <a:endParaRPr lang="en-US" sz="2200"/>
          </a:p>
          <a:p>
            <a:endParaRPr lang="en-US" sz="2200"/>
          </a:p>
          <a:p>
            <a:endParaRPr lang="en-US"/>
          </a:p>
          <a:p>
            <a:endParaRPr lang="de-DE"/>
          </a:p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47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Relationships to Vocabularies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DCMI Metadata 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Terms</a:t>
            </a:r>
            <a:endParaRPr lang="de-DE" sz="2200" smtClean="0"/>
          </a:p>
          <a:p>
            <a:pPr lvl="1"/>
            <a:r>
              <a:rPr lang="de-DE" sz="1800"/>
              <a:t>are used for citation </a:t>
            </a:r>
            <a:r>
              <a:rPr lang="de-DE" sz="1800" smtClean="0"/>
              <a:t>purposes</a:t>
            </a:r>
            <a:endParaRPr lang="de-DE" sz="1800"/>
          </a:p>
          <a:p>
            <a:r>
              <a:rPr lang="de-DE" sz="2200" b="1">
                <a:solidFill>
                  <a:schemeClr val="accent1">
                    <a:lumMod val="75000"/>
                  </a:schemeClr>
                </a:solidFill>
              </a:rPr>
              <a:t>Simple Knowledge Organization System (SKOS</a:t>
            </a:r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de-DE" sz="2200"/>
          </a:p>
          <a:p>
            <a:pPr lvl="1"/>
            <a:r>
              <a:rPr lang="de-DE" sz="1800"/>
              <a:t>is used for creating hierarchies of concepts similar to thesauri and classification </a:t>
            </a:r>
            <a:r>
              <a:rPr lang="de-DE" sz="1800" smtClean="0"/>
              <a:t>systems</a:t>
            </a:r>
          </a:p>
          <a:p>
            <a:r>
              <a:rPr lang="de-DE" sz="2200" b="1" smtClean="0">
                <a:solidFill>
                  <a:schemeClr val="accent1">
                    <a:lumMod val="75000"/>
                  </a:schemeClr>
                </a:solidFill>
              </a:rPr>
              <a:t>SKOS Extension (XKOS)</a:t>
            </a:r>
            <a:endParaRPr lang="de-DE" sz="2200" smtClean="0"/>
          </a:p>
          <a:p>
            <a:pPr lvl="1"/>
            <a:r>
              <a:rPr lang="en-US" sz="1800"/>
              <a:t>a vocabulary which extends SKOS to allow for a more complete description of </a:t>
            </a:r>
            <a:r>
              <a:rPr lang="en-US" sz="1800" smtClean="0"/>
              <a:t>formal statistical classifications</a:t>
            </a:r>
          </a:p>
          <a:p>
            <a:pPr lvl="1"/>
            <a:r>
              <a:rPr lang="de-DE" sz="1800" smtClean="0"/>
              <a:t>planned for publication 2013 by the DDI Alliance</a:t>
            </a:r>
          </a:p>
          <a:p>
            <a:pPr lvl="1"/>
            <a:r>
              <a:rPr lang="de-DE" sz="1800" smtClean="0"/>
              <a:t>reference: </a:t>
            </a:r>
            <a:r>
              <a:rPr lang="de-DE" sz="1800" smtClean="0">
                <a:hlinkClick r:id="rId3"/>
              </a:rPr>
              <a:t>https</a:t>
            </a:r>
            <a:r>
              <a:rPr lang="de-DE" sz="1800">
                <a:hlinkClick r:id="rId3"/>
              </a:rPr>
              <a:t>://</a:t>
            </a:r>
            <a:r>
              <a:rPr lang="de-DE" sz="1800" smtClean="0">
                <a:hlinkClick r:id="rId3"/>
              </a:rPr>
              <a:t>github.com/linked-statistics/xkos</a:t>
            </a:r>
            <a:endParaRPr lang="de-DE" sz="180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1F0A9-7B41-4B3D-A4E1-5AEA8E3E3D00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68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94465">
            <a:alpha val="53000"/>
          </a:srgbClr>
        </a:solidFill>
        <a:ln w="19050">
          <a:solidFill>
            <a:schemeClr val="tx1"/>
          </a:solidFill>
        </a:ln>
      </a:spPr>
      <a:bodyPr wrap="none" lIns="0" tIns="0" rIns="0" bIns="0" rtlCol="0" anchor="ctr"/>
      <a:lstStyle>
        <a:defPPr algn="ctr">
          <a:defRPr sz="160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ACB0F0E4D8D847898BCFF327EAA86F" ma:contentTypeVersion="14" ma:contentTypeDescription="Ein neues Dokument erstellen." ma:contentTypeScope="" ma:versionID="c3906471eff8a0c11d583148b8fd5ea5">
  <xsd:schema xmlns:xsd="http://www.w3.org/2001/XMLSchema" xmlns:p="http://schemas.microsoft.com/office/2006/metadata/properties" targetNamespace="http://schemas.microsoft.com/office/2006/metadata/properties" ma:root="true" ma:fieldsID="85271c6f9fc6062c6ecdd2a74b471b5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12E0BAE-FAF0-4E78-A2C3-2AAC064B5FD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449D386-2FCB-4353-94CE-7C0896CF81B1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BF6130E-553D-4838-98BE-5679003509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949</Words>
  <Application>Microsoft Office PowerPoint</Application>
  <PresentationFormat>Bildschirmpräsentation (4:3)</PresentationFormat>
  <Paragraphs>180</Paragraphs>
  <Slides>20</Slides>
  <Notes>14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Benutzerdefiniertes Design</vt:lpstr>
      <vt:lpstr>1_Benutzerdefiniertes Design</vt:lpstr>
      <vt:lpstr>DDI-RDF Discovery Vocabulary A Metadata Vocabulary for Documenting Research and Survey Data</vt:lpstr>
      <vt:lpstr>Outline</vt:lpstr>
      <vt:lpstr>What is DDI?</vt:lpstr>
      <vt:lpstr>What is DDI?</vt:lpstr>
      <vt:lpstr>What is DDI?</vt:lpstr>
      <vt:lpstr>What is DDI?</vt:lpstr>
      <vt:lpstr>Motivation for the DDI Community</vt:lpstr>
      <vt:lpstr>Motivation for the LD Community</vt:lpstr>
      <vt:lpstr>Relationships to Vocabularies</vt:lpstr>
      <vt:lpstr>Relationships to Vocabularies</vt:lpstr>
      <vt:lpstr>DDI-RDF Discovery Vocabulary</vt:lpstr>
      <vt:lpstr>DDI-RDF Discovery Vocabulary</vt:lpstr>
      <vt:lpstr>Conceptual Model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Thank you for your attention…</vt:lpstr>
      <vt:lpstr>Acknowledgements</vt:lpstr>
    </vt:vector>
  </TitlesOfParts>
  <Company>IZ Sozialwissenschaften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Heuser</dc:creator>
  <cp:lastModifiedBy>Thomas</cp:lastModifiedBy>
  <cp:revision>1221</cp:revision>
  <cp:lastPrinted>2012-08-02T14:34:21Z</cp:lastPrinted>
  <dcterms:created xsi:type="dcterms:W3CDTF">2009-05-26T11:46:45Z</dcterms:created>
  <dcterms:modified xsi:type="dcterms:W3CDTF">2013-05-13T12:56:27Z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0x010100B1ACB0F0E4D8D847898BCFF327EAA86F</vt:lpwstr>
  </property>
</Properties>
</file>